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309" r:id="rId2"/>
    <p:sldId id="310" r:id="rId3"/>
    <p:sldId id="311" r:id="rId4"/>
    <p:sldId id="312" r:id="rId5"/>
    <p:sldId id="313" r:id="rId6"/>
    <p:sldId id="314" r:id="rId7"/>
    <p:sldId id="283" r:id="rId8"/>
    <p:sldId id="315" r:id="rId9"/>
    <p:sldId id="319" r:id="rId10"/>
    <p:sldId id="267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268" r:id="rId19"/>
    <p:sldId id="285" r:id="rId20"/>
    <p:sldId id="274" r:id="rId21"/>
    <p:sldId id="273" r:id="rId22"/>
    <p:sldId id="276" r:id="rId23"/>
    <p:sldId id="281" r:id="rId24"/>
    <p:sldId id="296" r:id="rId25"/>
    <p:sldId id="286" r:id="rId26"/>
    <p:sldId id="287" r:id="rId27"/>
    <p:sldId id="288" r:id="rId28"/>
    <p:sldId id="289" r:id="rId29"/>
    <p:sldId id="297" r:id="rId30"/>
    <p:sldId id="290" r:id="rId31"/>
    <p:sldId id="263" r:id="rId32"/>
    <p:sldId id="291" r:id="rId33"/>
    <p:sldId id="298" r:id="rId34"/>
    <p:sldId id="292" r:id="rId35"/>
    <p:sldId id="316" r:id="rId36"/>
    <p:sldId id="270" r:id="rId37"/>
    <p:sldId id="275" r:id="rId38"/>
    <p:sldId id="317" r:id="rId39"/>
    <p:sldId id="295" r:id="rId40"/>
    <p:sldId id="271" r:id="rId41"/>
    <p:sldId id="280" r:id="rId42"/>
    <p:sldId id="272" r:id="rId43"/>
    <p:sldId id="318" r:id="rId44"/>
  </p:sldIdLst>
  <p:sldSz cx="12192000" cy="6858000"/>
  <p:notesSz cx="6858000" cy="9144000"/>
  <p:embeddedFontLst>
    <p:embeddedFont>
      <p:font typeface="나눔고딕 ExtraBold" panose="020D0904000000000000" pitchFamily="50" charset="-127"/>
      <p:bold r:id="rId46"/>
    </p:embeddedFont>
    <p:embeddedFont>
      <p:font typeface="나눔스퀘어_ac" panose="020B0600000101010101" pitchFamily="50" charset="-127"/>
      <p:regular r:id="rId47"/>
    </p:embeddedFont>
    <p:embeddedFont>
      <p:font typeface="나눔스퀘어_ac Bold" panose="020B0600000101010101" pitchFamily="50" charset="-127"/>
      <p:bold r:id="rId48"/>
    </p:embeddedFont>
    <p:embeddedFont>
      <p:font typeface="나눔스퀘어_ac ExtraBold" panose="020B0600000101010101" pitchFamily="50" charset="-127"/>
      <p:bold r:id="rId49"/>
    </p:embeddedFont>
    <p:embeddedFont>
      <p:font typeface="나눔스퀘어OTF_ac" panose="020B0600000101010101" pitchFamily="34" charset="-127"/>
      <p:regular r:id="rId50"/>
    </p:embeddedFont>
    <p:embeddedFont>
      <p:font typeface="나눔스퀘어OTF_ac Bold" panose="020B0600000101010101" pitchFamily="34" charset="-127"/>
      <p:bold r:id="rId51"/>
    </p:embeddedFont>
    <p:embeddedFont>
      <p:font typeface="나눔스퀘어OTF_ac ExtraBold" panose="020B0600000101010101" pitchFamily="34" charset="-127"/>
      <p:bold r:id="rId52"/>
    </p:embeddedFont>
    <p:embeddedFont>
      <p:font typeface="나눔스퀘어OTF_ac Light" panose="020B0600000101010101" pitchFamily="34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B51FC8A9-B187-42B1-A122-7F7F7A5A973F}">
          <p14:sldIdLst>
            <p14:sldId id="309"/>
            <p14:sldId id="310"/>
            <p14:sldId id="311"/>
            <p14:sldId id="312"/>
            <p14:sldId id="313"/>
            <p14:sldId id="314"/>
            <p14:sldId id="283"/>
            <p14:sldId id="315"/>
            <p14:sldId id="319"/>
            <p14:sldId id="267"/>
            <p14:sldId id="299"/>
            <p14:sldId id="300"/>
            <p14:sldId id="301"/>
            <p14:sldId id="302"/>
            <p14:sldId id="303"/>
            <p14:sldId id="304"/>
            <p14:sldId id="305"/>
            <p14:sldId id="268"/>
            <p14:sldId id="285"/>
            <p14:sldId id="274"/>
            <p14:sldId id="273"/>
            <p14:sldId id="276"/>
            <p14:sldId id="281"/>
            <p14:sldId id="296"/>
            <p14:sldId id="286"/>
            <p14:sldId id="287"/>
            <p14:sldId id="288"/>
            <p14:sldId id="289"/>
            <p14:sldId id="297"/>
            <p14:sldId id="290"/>
            <p14:sldId id="263"/>
            <p14:sldId id="291"/>
            <p14:sldId id="298"/>
            <p14:sldId id="292"/>
            <p14:sldId id="316"/>
            <p14:sldId id="270"/>
            <p14:sldId id="275"/>
            <p14:sldId id="317"/>
            <p14:sldId id="295"/>
            <p14:sldId id="271"/>
            <p14:sldId id="280"/>
            <p14:sldId id="272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681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pos="4384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9" orient="horz" pos="2659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orient="horz" pos="731" userDrawn="1">
          <p15:clr>
            <a:srgbClr val="A4A3A4"/>
          </p15:clr>
        </p15:guide>
        <p15:guide id="12" pos="846" userDrawn="1">
          <p15:clr>
            <a:srgbClr val="A4A3A4"/>
          </p15:clr>
        </p15:guide>
        <p15:guide id="13" pos="6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48CD"/>
    <a:srgbClr val="4E3CCA"/>
    <a:srgbClr val="3B27C4"/>
    <a:srgbClr val="9589DE"/>
    <a:srgbClr val="8072D7"/>
    <a:srgbClr val="A69DE5"/>
    <a:srgbClr val="312587"/>
    <a:srgbClr val="D2CDF1"/>
    <a:srgbClr val="CCC7F0"/>
    <a:srgbClr val="B9B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9" autoAdjust="0"/>
    <p:restoredTop sz="86163" autoAdjust="0"/>
  </p:normalViewPr>
  <p:slideViewPr>
    <p:cSldViewPr snapToGrid="0">
      <p:cViewPr>
        <p:scale>
          <a:sx n="75" d="100"/>
          <a:sy n="75" d="100"/>
        </p:scale>
        <p:origin x="942" y="522"/>
      </p:cViewPr>
      <p:guideLst>
        <p:guide orient="horz" pos="2183"/>
        <p:guide pos="3681"/>
        <p:guide pos="7401"/>
        <p:guide pos="302"/>
        <p:guide orient="horz" pos="210"/>
        <p:guide orient="horz" pos="4088"/>
        <p:guide pos="4384"/>
        <p:guide orient="horz" pos="1207"/>
        <p:guide orient="horz" pos="2659"/>
        <p:guide pos="3840"/>
        <p:guide orient="horz" pos="731"/>
        <p:guide pos="846"/>
        <p:guide pos="6879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fld id="{F92F9FAD-58DB-45C3-A8B3-F0A927BDF24A}" type="datetimeFigureOut">
              <a:rPr lang="ko-KR" altLang="en-US" smtClean="0"/>
              <a:pPr/>
              <a:t>2021-01-28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fld id="{36E5BCEB-8799-4FF2-8852-705B8CFDC1B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05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_ac" panose="020B0600000101010101" pitchFamily="34" charset="-127"/>
        <a:ea typeface="나눔스퀘어OTF_ac" panose="020B0600000101010101" pitchFamily="34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8243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생성한 날짜 </a:t>
            </a:r>
            <a:r>
              <a:rPr lang="en-US" altLang="ko-KR" dirty="0" err="1"/>
              <a:t>featur</a:t>
            </a:r>
            <a:r>
              <a:rPr lang="ko-KR" altLang="en-US" dirty="0"/>
              <a:t>는 </a:t>
            </a:r>
            <a:r>
              <a:rPr lang="ko-KR" altLang="en-US" dirty="0" err="1"/>
              <a:t>범주형이므로</a:t>
            </a:r>
            <a:r>
              <a:rPr lang="ko-KR" altLang="en-US" dirty="0"/>
              <a:t> </a:t>
            </a:r>
            <a:r>
              <a:rPr lang="en-US" altLang="ko-KR" dirty="0"/>
              <a:t>scaling</a:t>
            </a:r>
            <a:r>
              <a:rPr lang="ko-KR" altLang="en-US" dirty="0"/>
              <a:t> 할 필요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229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61</a:t>
            </a:r>
            <a:r>
              <a:rPr lang="ko-KR" altLang="en-US" dirty="0"/>
              <a:t>일일은 대회에서의 최종 예측일 수이다</a:t>
            </a:r>
            <a:r>
              <a:rPr lang="en-US" altLang="ko-KR" dirty="0"/>
              <a:t>. </a:t>
            </a:r>
            <a:r>
              <a:rPr lang="en-US" altLang="ko-KR" b="0" i="0" dirty="0">
                <a:effectLst/>
              </a:rPr>
              <a:t>2020</a:t>
            </a:r>
            <a:r>
              <a:rPr lang="ko-KR" altLang="en-US" b="0" i="0" dirty="0">
                <a:effectLst/>
              </a:rPr>
              <a:t>년 </a:t>
            </a:r>
            <a:r>
              <a:rPr lang="en-US" altLang="ko-KR" b="0" i="0" dirty="0">
                <a:effectLst/>
              </a:rPr>
              <a:t>11</a:t>
            </a:r>
            <a:r>
              <a:rPr lang="ko-KR" altLang="en-US" b="0" i="0" dirty="0">
                <a:effectLst/>
              </a:rPr>
              <a:t>월 </a:t>
            </a:r>
            <a:r>
              <a:rPr lang="en-US" altLang="ko-KR" b="0" i="0" dirty="0">
                <a:effectLst/>
              </a:rPr>
              <a:t>9</a:t>
            </a:r>
            <a:r>
              <a:rPr lang="ko-KR" altLang="en-US" b="0" i="0" dirty="0">
                <a:effectLst/>
              </a:rPr>
              <a:t>일 </a:t>
            </a:r>
            <a:r>
              <a:rPr lang="en-US" altLang="ko-KR" b="0" i="0" dirty="0">
                <a:effectLst/>
              </a:rPr>
              <a:t>~ 2021</a:t>
            </a:r>
            <a:r>
              <a:rPr lang="ko-KR" altLang="en-US" b="0" i="0" dirty="0">
                <a:effectLst/>
              </a:rPr>
              <a:t>년 </a:t>
            </a:r>
            <a:r>
              <a:rPr lang="en-US" altLang="ko-KR" b="0" i="0" dirty="0">
                <a:effectLst/>
              </a:rPr>
              <a:t>1</a:t>
            </a:r>
            <a:r>
              <a:rPr lang="ko-KR" altLang="en-US" b="0" i="0" dirty="0">
                <a:effectLst/>
              </a:rPr>
              <a:t>월 </a:t>
            </a:r>
            <a:r>
              <a:rPr lang="en-US" altLang="ko-KR" b="0" i="0" dirty="0">
                <a:effectLst/>
              </a:rPr>
              <a:t>8</a:t>
            </a:r>
            <a:r>
              <a:rPr lang="ko-KR" altLang="en-US" b="0" i="0" dirty="0">
                <a:effectLst/>
              </a:rPr>
              <a:t>일</a:t>
            </a:r>
            <a:endParaRPr lang="en-US" altLang="ko-KR" b="0" i="0" dirty="0">
              <a:effectLst/>
            </a:endParaRPr>
          </a:p>
          <a:p>
            <a:r>
              <a:rPr lang="en-US" altLang="ko-KR" dirty="0" err="1"/>
              <a:t>window_size</a:t>
            </a:r>
            <a:r>
              <a:rPr lang="ko-KR" altLang="en-US" dirty="0"/>
              <a:t>를 </a:t>
            </a:r>
            <a:r>
              <a:rPr lang="en-US" altLang="ko-KR" dirty="0"/>
              <a:t>61</a:t>
            </a:r>
            <a:r>
              <a:rPr lang="ko-KR" altLang="en-US" dirty="0"/>
              <a:t>로 지정함으로써 현 시점에서 과거 두 달 간의 데이터를 사용함으로써 월</a:t>
            </a:r>
            <a:r>
              <a:rPr lang="en-US" altLang="ko-KR" dirty="0"/>
              <a:t>, </a:t>
            </a:r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평일과 휴일 같은 명확한 특징과</a:t>
            </a:r>
            <a:endParaRPr lang="en-US" altLang="ko-KR" dirty="0"/>
          </a:p>
          <a:p>
            <a:r>
              <a:rPr lang="ko-KR" altLang="en-US" dirty="0"/>
              <a:t>전체적인 추세를 모두 파악할 수 있도록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왜 </a:t>
            </a:r>
            <a:r>
              <a:rPr lang="en-US" altLang="ko-KR" dirty="0"/>
              <a:t>x, y </a:t>
            </a:r>
            <a:r>
              <a:rPr lang="ko-KR" altLang="en-US" dirty="0"/>
              <a:t>모두 </a:t>
            </a:r>
            <a:r>
              <a:rPr lang="en-US" altLang="ko-KR" dirty="0" err="1"/>
              <a:t>window_size</a:t>
            </a:r>
            <a:r>
              <a:rPr lang="ko-KR" altLang="en-US" dirty="0"/>
              <a:t>를 </a:t>
            </a:r>
            <a:r>
              <a:rPr lang="en-US" altLang="ko-KR" dirty="0"/>
              <a:t>61</a:t>
            </a:r>
            <a:r>
              <a:rPr lang="ko-KR" altLang="en-US" dirty="0"/>
              <a:t>로 두었나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한달 등 비교적 짧은 기간을 </a:t>
            </a:r>
            <a:r>
              <a:rPr lang="en-US" altLang="ko-KR" dirty="0" err="1"/>
              <a:t>history_size</a:t>
            </a:r>
            <a:r>
              <a:rPr lang="ko-KR" altLang="en-US" dirty="0"/>
              <a:t>로 조정해보았을 때 값이 크게 변동되고 전체적인 흐름을 읽지 못하는 모습을 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한달 등 비교적 짧은 기간을 </a:t>
            </a:r>
            <a:r>
              <a:rPr lang="en-US" altLang="ko-KR" dirty="0" err="1"/>
              <a:t>history_size</a:t>
            </a:r>
            <a:r>
              <a:rPr lang="ko-KR" altLang="en-US" dirty="0"/>
              <a:t>로 두고</a:t>
            </a:r>
            <a:r>
              <a:rPr lang="en-US" altLang="ko-KR" dirty="0"/>
              <a:t>, </a:t>
            </a:r>
            <a:r>
              <a:rPr lang="ko-KR" altLang="en-US" dirty="0"/>
              <a:t>이후 일주일 또는 한달을 예측하도록 했을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평일과 휴일에 따른 값 변동은 읽지 못하고</a:t>
            </a:r>
            <a:r>
              <a:rPr lang="en-US" altLang="ko-KR" dirty="0"/>
              <a:t>, </a:t>
            </a:r>
            <a:r>
              <a:rPr lang="ko-KR" altLang="en-US" dirty="0"/>
              <a:t>값이 점점 증가하는 추세만을 반영함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--&gt; </a:t>
            </a:r>
            <a:r>
              <a:rPr lang="ko-KR" altLang="en-US" dirty="0"/>
              <a:t>따라서 </a:t>
            </a:r>
            <a:r>
              <a:rPr lang="en-US" altLang="ko-KR" dirty="0" err="1"/>
              <a:t>window_size</a:t>
            </a:r>
            <a:r>
              <a:rPr lang="ko-KR" altLang="en-US" dirty="0"/>
              <a:t>를 </a:t>
            </a:r>
            <a:r>
              <a:rPr lang="en-US" altLang="ko-KR" dirty="0"/>
              <a:t>61</a:t>
            </a:r>
            <a:r>
              <a:rPr lang="ko-KR" altLang="en-US" dirty="0"/>
              <a:t>로 둠으로써 약 </a:t>
            </a:r>
            <a:r>
              <a:rPr lang="ko-KR" altLang="en-US" dirty="0" err="1"/>
              <a:t>두달간의</a:t>
            </a:r>
            <a:r>
              <a:rPr lang="ko-KR" altLang="en-US" dirty="0"/>
              <a:t> 과거 데이터를 통해 월</a:t>
            </a:r>
            <a:r>
              <a:rPr lang="en-US" altLang="ko-KR" dirty="0"/>
              <a:t>, </a:t>
            </a:r>
            <a:r>
              <a:rPr lang="ko-KR" altLang="en-US" dirty="0"/>
              <a:t>일주일</a:t>
            </a:r>
            <a:r>
              <a:rPr lang="en-US" altLang="ko-KR" dirty="0"/>
              <a:t>, </a:t>
            </a:r>
            <a:r>
              <a:rPr lang="ko-KR" altLang="en-US" dirty="0"/>
              <a:t>평일과 휴일 등의 특징을 명확히 파악할 수 있도록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미래의 단일 지점</a:t>
            </a:r>
            <a:r>
              <a:rPr lang="en-US" altLang="ko-KR" dirty="0"/>
              <a:t>(=</a:t>
            </a:r>
            <a:r>
              <a:rPr lang="ko-KR" altLang="en-US" dirty="0"/>
              <a:t>하루</a:t>
            </a:r>
            <a:r>
              <a:rPr lang="en-US" altLang="ko-KR" dirty="0"/>
              <a:t>)</a:t>
            </a:r>
            <a:r>
              <a:rPr lang="ko-KR" altLang="en-US" dirty="0"/>
              <a:t>를 예측하기보다 </a:t>
            </a:r>
            <a:r>
              <a:rPr lang="en-US" altLang="ko-KR" dirty="0"/>
              <a:t>61</a:t>
            </a:r>
            <a:r>
              <a:rPr lang="ko-KR" altLang="en-US" dirty="0"/>
              <a:t>일이후를 예측하게 함으로써 값이 점점 증가하는 추세 또한 읽을 수 있도록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66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32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30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13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479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74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14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최종점수는 </a:t>
            </a:r>
            <a:r>
              <a:rPr lang="en-US" altLang="ko-KR" dirty="0" err="1"/>
              <a:t>rmse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03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Extra tree</a:t>
            </a:r>
            <a:r>
              <a:rPr lang="ko-KR" altLang="en-US" dirty="0"/>
              <a:t>를 시계열 분석에 일반적으로 사용하지 않지만</a:t>
            </a:r>
            <a:r>
              <a:rPr lang="en-US" altLang="ko-KR" dirty="0"/>
              <a:t>, </a:t>
            </a:r>
            <a:r>
              <a:rPr lang="ko-KR" altLang="en-US" dirty="0"/>
              <a:t>제공된 추가데이터 </a:t>
            </a:r>
            <a:r>
              <a:rPr lang="en-US" altLang="ko-KR" dirty="0"/>
              <a:t>EDA</a:t>
            </a:r>
            <a:r>
              <a:rPr lang="ko-KR" altLang="en-US" dirty="0"/>
              <a:t>를 통해 새로운 모델 활용을 고민하게 되었고</a:t>
            </a:r>
            <a:r>
              <a:rPr lang="en-US" altLang="ko-KR" dirty="0"/>
              <a:t>, </a:t>
            </a:r>
            <a:r>
              <a:rPr lang="ko-KR" altLang="en-US" dirty="0"/>
              <a:t>시험적으로 </a:t>
            </a:r>
            <a:r>
              <a:rPr lang="en-US" altLang="ko-KR" dirty="0"/>
              <a:t>linear, </a:t>
            </a:r>
            <a:r>
              <a:rPr lang="en-US" altLang="ko-KR" dirty="0" err="1"/>
              <a:t>lgbm</a:t>
            </a:r>
            <a:r>
              <a:rPr lang="en-US" altLang="ko-KR" dirty="0"/>
              <a:t>, DNN </a:t>
            </a:r>
            <a:r>
              <a:rPr lang="ko-KR" altLang="en-US" dirty="0"/>
              <a:t>등의 모델을 사용해 보았다</a:t>
            </a:r>
            <a:r>
              <a:rPr lang="en-US" altLang="ko-KR" dirty="0"/>
              <a:t>. </a:t>
            </a:r>
            <a:r>
              <a:rPr lang="ko-KR" altLang="en-US" dirty="0"/>
              <a:t>그리고 결과적으로 </a:t>
            </a:r>
            <a:r>
              <a:rPr lang="en-US" altLang="ko-KR" dirty="0"/>
              <a:t>Extra tree</a:t>
            </a:r>
            <a:r>
              <a:rPr lang="ko-KR" altLang="en-US" dirty="0"/>
              <a:t>모델의 활용이 최종 모델 구현에 큰 도움이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대회의 여러 유저들의 코드공유를 분석해본 결과</a:t>
            </a:r>
            <a:r>
              <a:rPr lang="en-US" altLang="ko-KR" dirty="0"/>
              <a:t>, </a:t>
            </a:r>
            <a:r>
              <a:rPr lang="ko-KR" altLang="en-US" dirty="0" err="1"/>
              <a:t>프로펫과</a:t>
            </a:r>
            <a:r>
              <a:rPr lang="ko-KR" altLang="en-US" dirty="0"/>
              <a:t> </a:t>
            </a:r>
            <a:r>
              <a:rPr lang="ko-KR" altLang="en-US" dirty="0" err="1"/>
              <a:t>아리마에</a:t>
            </a:r>
            <a:r>
              <a:rPr lang="ko-KR" altLang="en-US" dirty="0"/>
              <a:t> 있어서 최적화가 잘 이루어진다면 매우 효과적임을 볼 수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우리 팀 역시 시계열분석에 대표적으로 사용되는 </a:t>
            </a:r>
            <a:r>
              <a:rPr lang="ko-KR" altLang="en-US" dirty="0" err="1"/>
              <a:t>프로펫과</a:t>
            </a:r>
            <a:r>
              <a:rPr lang="ko-KR" altLang="en-US" dirty="0"/>
              <a:t> </a:t>
            </a:r>
            <a:r>
              <a:rPr lang="ko-KR" altLang="en-US" dirty="0" err="1"/>
              <a:t>아리마</a:t>
            </a:r>
            <a:r>
              <a:rPr lang="ko-KR" altLang="en-US" dirty="0"/>
              <a:t> 모델을 구현해보았지만</a:t>
            </a:r>
            <a:r>
              <a:rPr lang="en-US" altLang="ko-KR" dirty="0"/>
              <a:t> </a:t>
            </a:r>
            <a:r>
              <a:rPr lang="ko-KR" altLang="en-US" dirty="0"/>
              <a:t>좋은 성과를 얻지 못했다</a:t>
            </a:r>
            <a:r>
              <a:rPr lang="en-US" altLang="ko-KR" dirty="0"/>
              <a:t>. </a:t>
            </a:r>
            <a:r>
              <a:rPr lang="ko-KR" altLang="en-US" dirty="0"/>
              <a:t>이에 따라 우리 팀이 모델을 명확히 이해하지 못하였고</a:t>
            </a:r>
            <a:r>
              <a:rPr lang="en-US" altLang="ko-KR" dirty="0"/>
              <a:t>, </a:t>
            </a:r>
            <a:r>
              <a:rPr lang="ko-KR" altLang="en-US" dirty="0"/>
              <a:t>최적화가 잘 이루어지지않는 한계가 있었음을 알 수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18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다변량</a:t>
            </a:r>
            <a:r>
              <a:rPr lang="ko-KR" altLang="en-US" dirty="0"/>
              <a:t> 시계열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5F5F5F"/>
                </a:solidFill>
                <a:effectLst/>
              </a:rPr>
              <a:t>각 시간 단위마다 여러 개의 값을 가지는 데이터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9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사용자와 세션은 동일한 추세를 보임</a:t>
            </a:r>
            <a:r>
              <a:rPr lang="en-US" altLang="ko-KR" dirty="0"/>
              <a:t>. </a:t>
            </a:r>
            <a:r>
              <a:rPr lang="ko-KR" altLang="en-US" dirty="0" err="1"/>
              <a:t>페이지뷰수는</a:t>
            </a:r>
            <a:r>
              <a:rPr lang="ko-KR" altLang="en-US" dirty="0"/>
              <a:t> 나머지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feature</a:t>
            </a:r>
            <a:r>
              <a:rPr lang="ko-KR" altLang="en-US" dirty="0"/>
              <a:t>에 비해 단위가 크고</a:t>
            </a:r>
            <a:r>
              <a:rPr lang="en-US" altLang="ko-KR" dirty="0"/>
              <a:t>, </a:t>
            </a:r>
            <a:r>
              <a:rPr lang="ko-KR" altLang="en-US" dirty="0"/>
              <a:t>사용자의 증감에 따라 많은 변동을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3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53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2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y</a:t>
            </a:r>
            <a:r>
              <a:rPr lang="ko-KR" altLang="en-US" dirty="0"/>
              <a:t>가 대체적으로 동일한 패턴이므로 </a:t>
            </a:r>
            <a:r>
              <a:rPr lang="en-US" altLang="ko-KR" dirty="0"/>
              <a:t>“</a:t>
            </a:r>
            <a:r>
              <a:rPr lang="ko-KR" altLang="en-US" dirty="0"/>
              <a:t>대표로 사용자 그래프</a:t>
            </a:r>
            <a:r>
              <a:rPr lang="en-US" altLang="ko-KR" dirty="0"/>
              <a:t>＂</a:t>
            </a:r>
            <a:r>
              <a:rPr lang="ko-KR" altLang="en-US" dirty="0"/>
              <a:t>만을 통해 월별 비교함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32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시간흐름에 따른 특징을 반영하기 위해서 날짜와 관련된 변수들을 추가하여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34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5BCEB-8799-4FF2-8852-705B8CFDC1B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32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86161-2B5E-405B-82D6-819667D9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62EE8-8DA3-48F6-87B0-275F293C5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1BE36-C2F1-49B8-940A-8E33A22D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A3F8C-2BD5-4260-AA6F-4AC57703F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02950-2BA0-42A7-9C58-6EE8FC37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7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67D6D-1F7E-47AF-9F29-CFE45311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1F01B7-42B9-47C8-B5DF-23E7968F3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A4A50-0542-428F-BE01-8A1E9DFE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2BD19-F926-4D07-B9B2-19F1233D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65320-BB7C-4EA2-BAF8-21D89F77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54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B9B1E9-FBC4-49A3-BB4D-9E275584B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7A2B4B-DE32-4376-B6C8-0A42EC9C2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F2E4B-8EE0-4D09-8483-F87164EF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FE5BF-747E-4177-A466-D42A0519A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1897A7-41E8-4C85-BDFB-DE8BFCC2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04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03BC8-AECB-41D2-B4C1-B067D9853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67143-91E9-4681-8132-49667B275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34148-93DF-43F2-8830-7F182FA6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3B5EA-45E2-4AB1-BB29-A04BD294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6EC85-7356-47CE-BB3B-AB81D2C7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5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346C5-2D24-46EB-8527-48C17C32A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382F9-9A4A-494A-AD96-0805E1AEE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E0D23-BCFE-4B70-A6E9-A8E3B7D3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CF7C7-C291-487E-A071-FFE32104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946A1-C57E-4414-97A2-DD327FBE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8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55386-6025-4A18-8D81-D9C26870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AC817-30B0-4294-B394-DF3340D54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136C72-0D96-4C62-B7B5-A24E6C690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63D74-27CA-4127-9773-434AD4EE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5C858-92FB-4CBD-9A96-3DCA3542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01BD08-6106-4942-9D68-876B2CCD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20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7D44D-6D2D-4F1F-A8A4-DB3A2C86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BF1AAD-6B57-46C5-9416-1E36DC26A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7653E-7085-4F87-9927-17DC6E5D2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3AA9E3-CEA0-4EA2-9793-BB1E89684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959B8B-4E7F-4803-914B-40C59B22A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0AF4E8-540A-4CB9-8FC4-CFA743F6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4C8E3A-442C-46AF-B6B1-3E91599D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B8E87C-55CA-458A-8212-9B36B303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01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4354-2625-462D-B01C-34676989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D5513B-7F3E-4FC2-8F89-98396294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48C3C9-9965-4FA2-B35A-BD74A38F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18F1CA-686D-4013-A94D-407286CD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91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684969-987C-4A31-BB7E-AFED7AA2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BB9F19-BC31-4294-BB0A-C54FC119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7EE7C-E3FF-4717-87AD-B37CC424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78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9F086-663B-416E-9AE8-EEFA5F4B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7E636-C5BE-4300-99FD-1DD6FC7D1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A229F2-AE52-4D2F-802A-DD5FFA8E4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5FD01C-7305-46D1-BE3F-0D79B28D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6A3B0-A97D-44FE-AE46-17AE731F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3907D5-50A3-43FC-846D-0BA13A2A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4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6D0817-56DC-4AF3-B784-05B976D9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63BCEF-97AD-4E23-80EF-DF3BD6AE9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B1EAC-5C33-4593-A041-CF01E52DA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72D42-F126-4EDC-9FE2-310B4F87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58C1-935C-4A4B-8264-C1B0C9509B18}" type="datetimeFigureOut">
              <a:rPr lang="ko-KR" altLang="en-US" smtClean="0"/>
              <a:t>2021-01-28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E71412-933A-4801-A450-BF10095D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E38FC-F7F8-4DC6-A024-184BBFF9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79EC5-D4DB-46B4-B5D0-2E593D5CCF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20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A96585-A76B-4F67-B1A3-7EB499CF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0327B-1099-45A1-B0AC-A711DA81F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7B6A2-F96D-4341-AA2E-15ABF9F56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fld id="{E9A158C1-935C-4A4B-8264-C1B0C9509B18}" type="datetimeFigureOut">
              <a:rPr lang="ko-KR" altLang="en-US" smtClean="0"/>
              <a:pPr/>
              <a:t>2021-01-28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903EA-FBDB-42D1-A4F4-A07EE9CB7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722A7C-F36B-48A4-B2F2-8D308B7B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defRPr>
            </a:lvl1pPr>
          </a:lstStyle>
          <a:p>
            <a:fld id="{76879EC5-D4DB-46B4-B5D0-2E593D5CCF6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OTF_ac" panose="020B0600000101010101" pitchFamily="34" charset="-127"/>
          <a:ea typeface="나눔스퀘어OTF_ac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7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4492926-C63D-4B2B-96EF-A168DB78ED16}"/>
              </a:ext>
            </a:extLst>
          </p:cNvPr>
          <p:cNvSpPr txBox="1">
            <a:spLocks/>
          </p:cNvSpPr>
          <p:nvPr/>
        </p:nvSpPr>
        <p:spPr>
          <a:xfrm>
            <a:off x="2670515" y="201327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USER BEHAIVOR</a:t>
            </a:r>
          </a:p>
          <a:p>
            <a:pPr algn="r"/>
            <a:r>
              <a:rPr lang="en-US" altLang="ko-KR" sz="5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PATTERN PREDICT</a:t>
            </a:r>
            <a:endParaRPr lang="ko-KR" altLang="en-US" sz="5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37EFE04-1E7D-4A1B-BDED-5AEEF3FE589A}"/>
              </a:ext>
            </a:extLst>
          </p:cNvPr>
          <p:cNvSpPr txBox="1">
            <a:spLocks/>
          </p:cNvSpPr>
          <p:nvPr/>
        </p:nvSpPr>
        <p:spPr>
          <a:xfrm>
            <a:off x="2568575" y="34290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500" dirty="0">
                <a:solidFill>
                  <a:schemeClr val="bg1">
                    <a:alpha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행동 패턴 예측</a:t>
            </a:r>
            <a:br>
              <a:rPr lang="en-US" altLang="ko-KR" sz="1500" dirty="0">
                <a:solidFill>
                  <a:schemeClr val="bg1">
                    <a:alpha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</a:br>
            <a:r>
              <a:rPr lang="en-US" altLang="ko-KR" sz="1500" dirty="0">
                <a:solidFill>
                  <a:schemeClr val="bg1">
                    <a:alpha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Feature engineering &amp; modeling</a:t>
            </a:r>
            <a:endParaRPr lang="ko-KR" altLang="en-US" sz="1500" dirty="0">
              <a:solidFill>
                <a:schemeClr val="bg1">
                  <a:alpha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0B130-B026-4CAD-8AFF-B7D19CDE6A6C}"/>
              </a:ext>
            </a:extLst>
          </p:cNvPr>
          <p:cNvSpPr txBox="1"/>
          <p:nvPr/>
        </p:nvSpPr>
        <p:spPr>
          <a:xfrm>
            <a:off x="10434569" y="6181923"/>
            <a:ext cx="293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김봉석 </a:t>
            </a:r>
            <a:r>
              <a:rPr lang="en-US" altLang="ko-KR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/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노승찬</a:t>
            </a:r>
            <a:endParaRPr lang="ko-KR" altLang="en-US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1ABC16D-270B-44F8-BB39-D44D7514E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125" y="1623677"/>
            <a:ext cx="3593931" cy="36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2BAF1321-CD6A-47F1-B30A-86B7879526A7}"/>
              </a:ext>
            </a:extLst>
          </p:cNvPr>
          <p:cNvGrpSpPr/>
          <p:nvPr/>
        </p:nvGrpSpPr>
        <p:grpSpPr>
          <a:xfrm>
            <a:off x="1096800" y="2117833"/>
            <a:ext cx="5460289" cy="2996352"/>
            <a:chOff x="1096800" y="2117833"/>
            <a:chExt cx="5460289" cy="2996352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0B7691A-7B0B-40DA-A92B-266C36C175D6}"/>
                </a:ext>
              </a:extLst>
            </p:cNvPr>
            <p:cNvGrpSpPr/>
            <p:nvPr/>
          </p:nvGrpSpPr>
          <p:grpSpPr>
            <a:xfrm>
              <a:off x="1096800" y="2117833"/>
              <a:ext cx="3027859" cy="2996352"/>
              <a:chOff x="1329401" y="1854471"/>
              <a:chExt cx="3141970" cy="3109275"/>
            </a:xfrm>
          </p:grpSpPr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DC474BF0-FAB3-47D5-95FB-5A8EE54ECFCC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C35E6FC-B21B-4194-B720-1D1A38DDB0E7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912434E-0AF5-4837-BE6E-CEF2A3AC4690}"/>
                </a:ext>
              </a:extLst>
            </p:cNvPr>
            <p:cNvGrpSpPr/>
            <p:nvPr/>
          </p:nvGrpSpPr>
          <p:grpSpPr>
            <a:xfrm>
              <a:off x="1893562" y="2117833"/>
              <a:ext cx="3027859" cy="2996352"/>
              <a:chOff x="1329401" y="1854471"/>
              <a:chExt cx="3141970" cy="3109275"/>
            </a:xfrm>
          </p:grpSpPr>
          <p:sp>
            <p:nvSpPr>
              <p:cNvPr id="68" name="자유형: 도형 67">
                <a:extLst>
                  <a:ext uri="{FF2B5EF4-FFF2-40B4-BE49-F238E27FC236}">
                    <a16:creationId xmlns:a16="http://schemas.microsoft.com/office/drawing/2014/main" id="{5D136E28-2F5E-4CC5-A052-9F8B6ED72276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B242702-2B38-426B-98C8-6F73448FD0E3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4EE3AFB5-5DF9-4FA6-B411-4688784DD906}"/>
                </a:ext>
              </a:extLst>
            </p:cNvPr>
            <p:cNvGrpSpPr/>
            <p:nvPr/>
          </p:nvGrpSpPr>
          <p:grpSpPr>
            <a:xfrm>
              <a:off x="2712872" y="2117833"/>
              <a:ext cx="3027859" cy="2996352"/>
              <a:chOff x="1329401" y="1854471"/>
              <a:chExt cx="3141970" cy="3109275"/>
            </a:xfrm>
          </p:grpSpPr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01A7AF40-2F3B-4546-8409-BCD6B09425B1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4BA9DD6-1B0F-4D5E-BB35-04BF4D534E1D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853AACD-07FC-4796-905E-13DF1A418902}"/>
                </a:ext>
              </a:extLst>
            </p:cNvPr>
            <p:cNvGrpSpPr/>
            <p:nvPr/>
          </p:nvGrpSpPr>
          <p:grpSpPr>
            <a:xfrm>
              <a:off x="3529230" y="2117833"/>
              <a:ext cx="3027859" cy="2996352"/>
              <a:chOff x="1329401" y="1854471"/>
              <a:chExt cx="3141970" cy="3109275"/>
            </a:xfrm>
          </p:grpSpPr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86987C20-1C40-44B6-B4C8-8122D5CC063D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43CF0922-3270-46ED-9508-0310E06AA61C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DFE836C-8F36-40BE-A8ED-F64E01F9FFDC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A472E9F-66FD-4721-B603-213F03B97340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D8AF781B-3568-4F64-8B8B-D33E68D0C1CB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4709A03-DB17-4F97-B032-D147E65D5895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LSTM            .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30711B4-FBBF-47A1-B43D-5221ED9BE8C5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XGB                .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121912-5B49-43B5-827B-9B3AA3D8C489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chemeClr val="bg1">
                          <a:lumMod val="75000"/>
                        </a:schemeClr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EXTRA TREE</a:t>
                  </a: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638872D-6510-4F98-99A2-CF0B7C02B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16D6DFD-88A5-45F6-A3E7-F59E235131AC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5194-7EA6-4874-8665-C4A6BDFFE4F6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ACC3E93-84BC-4857-8E43-AA70708C2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제목 1">
            <a:extLst>
              <a:ext uri="{FF2B5EF4-FFF2-40B4-BE49-F238E27FC236}">
                <a16:creationId xmlns:a16="http://schemas.microsoft.com/office/drawing/2014/main" id="{B9CFF877-22C2-4215-AE80-647C4A6B941E}"/>
              </a:ext>
            </a:extLst>
          </p:cNvPr>
          <p:cNvSpPr txBox="1">
            <a:spLocks/>
          </p:cNvSpPr>
          <p:nvPr/>
        </p:nvSpPr>
        <p:spPr>
          <a:xfrm>
            <a:off x="1794494" y="3208972"/>
            <a:ext cx="4142393" cy="814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About  EDA</a:t>
            </a:r>
            <a:endParaRPr lang="ko-KR" altLang="en-US" sz="55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BC29BEA4-9C0E-431C-A3F5-CE1690FECF21}"/>
              </a:ext>
            </a:extLst>
          </p:cNvPr>
          <p:cNvSpPr/>
          <p:nvPr/>
        </p:nvSpPr>
        <p:spPr>
          <a:xfrm>
            <a:off x="7720080" y="2117833"/>
            <a:ext cx="3027859" cy="2996352"/>
          </a:xfrm>
          <a:custGeom>
            <a:avLst/>
            <a:gdLst>
              <a:gd name="connsiteX0" fmla="*/ 1513929 w 3027859"/>
              <a:gd name="connsiteY0" fmla="*/ 797291 h 2996352"/>
              <a:gd name="connsiteX1" fmla="*/ 846916 w 3027859"/>
              <a:gd name="connsiteY1" fmla="*/ 1507139 h 2996352"/>
              <a:gd name="connsiteX2" fmla="*/ 1513929 w 3027859"/>
              <a:gd name="connsiteY2" fmla="*/ 2216987 h 2996352"/>
              <a:gd name="connsiteX3" fmla="*/ 2180942 w 3027859"/>
              <a:gd name="connsiteY3" fmla="*/ 1507139 h 2996352"/>
              <a:gd name="connsiteX4" fmla="*/ 1513929 w 3027859"/>
              <a:gd name="connsiteY4" fmla="*/ 797291 h 2996352"/>
              <a:gd name="connsiteX5" fmla="*/ 1116779 w 3027859"/>
              <a:gd name="connsiteY5" fmla="*/ 0 h 2996352"/>
              <a:gd name="connsiteX6" fmla="*/ 1131117 w 3027859"/>
              <a:gd name="connsiteY6" fmla="*/ 46189 h 2996352"/>
              <a:gd name="connsiteX7" fmla="*/ 1517044 w 3027859"/>
              <a:gd name="connsiteY7" fmla="*/ 301999 h 2996352"/>
              <a:gd name="connsiteX8" fmla="*/ 1902972 w 3027859"/>
              <a:gd name="connsiteY8" fmla="*/ 46189 h 2996352"/>
              <a:gd name="connsiteX9" fmla="*/ 1917309 w 3027859"/>
              <a:gd name="connsiteY9" fmla="*/ 0 h 2996352"/>
              <a:gd name="connsiteX10" fmla="*/ 1979095 w 3027859"/>
              <a:gd name="connsiteY10" fmla="*/ 15886 h 2996352"/>
              <a:gd name="connsiteX11" fmla="*/ 3024286 w 3027859"/>
              <a:gd name="connsiteY11" fmla="*/ 1120827 h 2996352"/>
              <a:gd name="connsiteX12" fmla="*/ 3027859 w 3027859"/>
              <a:gd name="connsiteY12" fmla="*/ 1138024 h 2996352"/>
              <a:gd name="connsiteX13" fmla="*/ 2986426 w 3027859"/>
              <a:gd name="connsiteY13" fmla="*/ 1142200 h 2996352"/>
              <a:gd name="connsiteX14" fmla="*/ 2651994 w 3027859"/>
              <a:gd name="connsiteY14" fmla="*/ 1552533 h 2996352"/>
              <a:gd name="connsiteX15" fmla="*/ 2986426 w 3027859"/>
              <a:gd name="connsiteY15" fmla="*/ 1962866 h 2996352"/>
              <a:gd name="connsiteX16" fmla="*/ 2999198 w 3027859"/>
              <a:gd name="connsiteY16" fmla="*/ 1964153 h 2996352"/>
              <a:gd name="connsiteX17" fmla="*/ 2989197 w 3027859"/>
              <a:gd name="connsiteY17" fmla="*/ 1998170 h 2996352"/>
              <a:gd name="connsiteX18" fmla="*/ 1979095 w 3027859"/>
              <a:gd name="connsiteY18" fmla="*/ 2983761 h 2996352"/>
              <a:gd name="connsiteX19" fmla="*/ 1930124 w 3027859"/>
              <a:gd name="connsiteY19" fmla="*/ 2996352 h 2996352"/>
              <a:gd name="connsiteX20" fmla="*/ 1927377 w 3027859"/>
              <a:gd name="connsiteY20" fmla="*/ 2969095 h 2996352"/>
              <a:gd name="connsiteX21" fmla="*/ 1517044 w 3027859"/>
              <a:gd name="connsiteY21" fmla="*/ 2634664 h 2996352"/>
              <a:gd name="connsiteX22" fmla="*/ 1106711 w 3027859"/>
              <a:gd name="connsiteY22" fmla="*/ 2969095 h 2996352"/>
              <a:gd name="connsiteX23" fmla="*/ 1103964 w 3027859"/>
              <a:gd name="connsiteY23" fmla="*/ 2996352 h 2996352"/>
              <a:gd name="connsiteX24" fmla="*/ 1054994 w 3027859"/>
              <a:gd name="connsiteY24" fmla="*/ 2983761 h 2996352"/>
              <a:gd name="connsiteX25" fmla="*/ 9803 w 3027859"/>
              <a:gd name="connsiteY25" fmla="*/ 1878820 h 2996352"/>
              <a:gd name="connsiteX26" fmla="*/ 0 w 3027859"/>
              <a:gd name="connsiteY26" fmla="*/ 1831643 h 2996352"/>
              <a:gd name="connsiteX27" fmla="*/ 52216 w 3027859"/>
              <a:gd name="connsiteY27" fmla="*/ 1815435 h 2996352"/>
              <a:gd name="connsiteX28" fmla="*/ 308026 w 3027859"/>
              <a:gd name="connsiteY28" fmla="*/ 1429508 h 2996352"/>
              <a:gd name="connsiteX29" fmla="*/ 52216 w 3027859"/>
              <a:gd name="connsiteY29" fmla="*/ 1043580 h 2996352"/>
              <a:gd name="connsiteX30" fmla="*/ 34161 w 3027859"/>
              <a:gd name="connsiteY30" fmla="*/ 1037976 h 2996352"/>
              <a:gd name="connsiteX31" fmla="*/ 44891 w 3027859"/>
              <a:gd name="connsiteY31" fmla="*/ 1001478 h 2996352"/>
              <a:gd name="connsiteX32" fmla="*/ 1054994 w 3027859"/>
              <a:gd name="connsiteY32" fmla="*/ 15886 h 29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27859" h="2996352">
                <a:moveTo>
                  <a:pt x="1513929" y="797291"/>
                </a:moveTo>
                <a:cubicBezTo>
                  <a:pt x="1145548" y="797291"/>
                  <a:pt x="846916" y="1115101"/>
                  <a:pt x="846916" y="1507139"/>
                </a:cubicBezTo>
                <a:cubicBezTo>
                  <a:pt x="846916" y="1899177"/>
                  <a:pt x="1145548" y="2216987"/>
                  <a:pt x="1513929" y="2216987"/>
                </a:cubicBezTo>
                <a:cubicBezTo>
                  <a:pt x="1882310" y="2216987"/>
                  <a:pt x="2180942" y="1899177"/>
                  <a:pt x="2180942" y="1507139"/>
                </a:cubicBezTo>
                <a:cubicBezTo>
                  <a:pt x="2180942" y="1115101"/>
                  <a:pt x="1882310" y="797291"/>
                  <a:pt x="1513929" y="797291"/>
                </a:cubicBezTo>
                <a:close/>
                <a:moveTo>
                  <a:pt x="1116779" y="0"/>
                </a:moveTo>
                <a:lnTo>
                  <a:pt x="1131117" y="46189"/>
                </a:lnTo>
                <a:cubicBezTo>
                  <a:pt x="1194700" y="196518"/>
                  <a:pt x="1343554" y="301999"/>
                  <a:pt x="1517044" y="301999"/>
                </a:cubicBezTo>
                <a:cubicBezTo>
                  <a:pt x="1690535" y="301999"/>
                  <a:pt x="1839388" y="196518"/>
                  <a:pt x="1902972" y="46189"/>
                </a:cubicBezTo>
                <a:lnTo>
                  <a:pt x="1917309" y="0"/>
                </a:lnTo>
                <a:lnTo>
                  <a:pt x="1979095" y="15886"/>
                </a:lnTo>
                <a:cubicBezTo>
                  <a:pt x="2493001" y="175728"/>
                  <a:pt x="2892530" y="595174"/>
                  <a:pt x="3024286" y="1120827"/>
                </a:cubicBezTo>
                <a:lnTo>
                  <a:pt x="3027859" y="1138024"/>
                </a:lnTo>
                <a:lnTo>
                  <a:pt x="2986426" y="1142200"/>
                </a:lnTo>
                <a:cubicBezTo>
                  <a:pt x="2795566" y="1181256"/>
                  <a:pt x="2651994" y="1350128"/>
                  <a:pt x="2651994" y="1552533"/>
                </a:cubicBezTo>
                <a:cubicBezTo>
                  <a:pt x="2651994" y="1754938"/>
                  <a:pt x="2795566" y="1923811"/>
                  <a:pt x="2986426" y="1962866"/>
                </a:cubicBezTo>
                <a:lnTo>
                  <a:pt x="2999198" y="1964153"/>
                </a:lnTo>
                <a:lnTo>
                  <a:pt x="2989197" y="1998170"/>
                </a:lnTo>
                <a:cubicBezTo>
                  <a:pt x="2830387" y="2467468"/>
                  <a:pt x="2453470" y="2836215"/>
                  <a:pt x="1979095" y="2983761"/>
                </a:cubicBezTo>
                <a:lnTo>
                  <a:pt x="1930124" y="2996352"/>
                </a:lnTo>
                <a:lnTo>
                  <a:pt x="1927377" y="2969095"/>
                </a:lnTo>
                <a:cubicBezTo>
                  <a:pt x="1888322" y="2778235"/>
                  <a:pt x="1719449" y="2634664"/>
                  <a:pt x="1517044" y="2634664"/>
                </a:cubicBezTo>
                <a:cubicBezTo>
                  <a:pt x="1314639" y="2634664"/>
                  <a:pt x="1145767" y="2778235"/>
                  <a:pt x="1106711" y="2969095"/>
                </a:cubicBezTo>
                <a:lnTo>
                  <a:pt x="1103964" y="2996352"/>
                </a:lnTo>
                <a:lnTo>
                  <a:pt x="1054994" y="2983761"/>
                </a:lnTo>
                <a:cubicBezTo>
                  <a:pt x="541088" y="2823920"/>
                  <a:pt x="141559" y="2404474"/>
                  <a:pt x="9803" y="1878820"/>
                </a:cubicBezTo>
                <a:lnTo>
                  <a:pt x="0" y="1831643"/>
                </a:lnTo>
                <a:lnTo>
                  <a:pt x="52216" y="1815435"/>
                </a:lnTo>
                <a:cubicBezTo>
                  <a:pt x="202545" y="1751851"/>
                  <a:pt x="308026" y="1602998"/>
                  <a:pt x="308026" y="1429508"/>
                </a:cubicBezTo>
                <a:cubicBezTo>
                  <a:pt x="308026" y="1256018"/>
                  <a:pt x="202545" y="1107164"/>
                  <a:pt x="52216" y="1043580"/>
                </a:cubicBezTo>
                <a:lnTo>
                  <a:pt x="34161" y="1037976"/>
                </a:lnTo>
                <a:lnTo>
                  <a:pt x="44891" y="1001478"/>
                </a:lnTo>
                <a:cubicBezTo>
                  <a:pt x="203702" y="532180"/>
                  <a:pt x="580619" y="163433"/>
                  <a:pt x="1054994" y="15886"/>
                </a:cubicBezTo>
                <a:close/>
              </a:path>
            </a:pathLst>
          </a:custGeom>
          <a:solidFill>
            <a:srgbClr val="807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FA7D8A1-D488-47CF-972A-48C46FA5BC3A}"/>
              </a:ext>
            </a:extLst>
          </p:cNvPr>
          <p:cNvSpPr txBox="1">
            <a:spLocks/>
          </p:cNvSpPr>
          <p:nvPr/>
        </p:nvSpPr>
        <p:spPr>
          <a:xfrm>
            <a:off x="6771019" y="1948179"/>
            <a:ext cx="4920052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</a:t>
            </a:r>
            <a:endParaRPr lang="ko-KR" altLang="en-US" sz="180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30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1C03577-EAD8-4697-ACC1-4D02C6EBDFE5}"/>
              </a:ext>
            </a:extLst>
          </p:cNvPr>
          <p:cNvGrpSpPr/>
          <p:nvPr/>
        </p:nvGrpSpPr>
        <p:grpSpPr>
          <a:xfrm>
            <a:off x="6414456" y="-20440"/>
            <a:ext cx="5777544" cy="6858000"/>
            <a:chOff x="6414456" y="0"/>
            <a:chExt cx="5777544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1EC95E2-6E9A-4FC0-B125-F1E37F6D1B91}"/>
                </a:ext>
              </a:extLst>
            </p:cNvPr>
            <p:cNvGrpSpPr/>
            <p:nvPr/>
          </p:nvGrpSpPr>
          <p:grpSpPr>
            <a:xfrm>
              <a:off x="6431976" y="1845997"/>
              <a:ext cx="4920052" cy="3166006"/>
              <a:chOff x="6771019" y="1948179"/>
              <a:chExt cx="4920052" cy="3166006"/>
            </a:xfrm>
          </p:grpSpPr>
          <p:sp>
            <p:nvSpPr>
              <p:cNvPr id="45" name="제목 1">
                <a:extLst>
                  <a:ext uri="{FF2B5EF4-FFF2-40B4-BE49-F238E27FC236}">
                    <a16:creationId xmlns:a16="http://schemas.microsoft.com/office/drawing/2014/main" id="{0D05E562-F749-4490-A346-83328B9C1F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1019" y="1948179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02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E97FE401-773A-4EAA-9011-21AAF3A156AB}"/>
                  </a:ext>
                </a:extLst>
              </p:cNvPr>
              <p:cNvSpPr/>
              <p:nvPr/>
            </p:nvSpPr>
            <p:spPr>
              <a:xfrm>
                <a:off x="7720080" y="2117833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51ABFFA-8F05-4F3F-8689-40C1129F4CE6}"/>
                </a:ext>
              </a:extLst>
            </p:cNvPr>
            <p:cNvSpPr/>
            <p:nvPr/>
          </p:nvSpPr>
          <p:spPr>
            <a:xfrm>
              <a:off x="6414456" y="0"/>
              <a:ext cx="5777544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38093" y="822977"/>
            <a:ext cx="1910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 </a:t>
            </a:r>
            <a:r>
              <a:rPr lang="ko-KR" altLang="en-US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전체 </a:t>
            </a:r>
            <a:r>
              <a:rPr lang="ko-KR" altLang="en-US" sz="1400" i="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시각화 </a:t>
            </a:r>
            <a:r>
              <a:rPr lang="en-US" altLang="ko-KR" sz="1400" i="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</a:t>
            </a:r>
            <a:endParaRPr lang="ko-KR" altLang="en-US" sz="1400" i="0" dirty="0">
              <a:effectLst/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7" y="1304287"/>
            <a:ext cx="5634191" cy="4565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53BF1-54E2-45F1-BE65-3A162E642722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CB99-4486-4993-B021-FF58FF2D564D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2D1BA4-029B-41FD-B49C-7FD496374441}"/>
              </a:ext>
            </a:extLst>
          </p:cNvPr>
          <p:cNvSpPr/>
          <p:nvPr/>
        </p:nvSpPr>
        <p:spPr>
          <a:xfrm>
            <a:off x="614600" y="-103187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E32D7C-0472-454B-A07C-7D1D109AB4ED}"/>
              </a:ext>
            </a:extLst>
          </p:cNvPr>
          <p:cNvSpPr/>
          <p:nvPr/>
        </p:nvSpPr>
        <p:spPr>
          <a:xfrm>
            <a:off x="1281597" y="-103187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C0B33C-2240-4353-B02E-3E4F6634F549}"/>
              </a:ext>
            </a:extLst>
          </p:cNvPr>
          <p:cNvSpPr/>
          <p:nvPr/>
        </p:nvSpPr>
        <p:spPr>
          <a:xfrm>
            <a:off x="3954969" y="-104782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B5DE5D-A5CE-4C48-A7AB-58571B977984}"/>
              </a:ext>
            </a:extLst>
          </p:cNvPr>
          <p:cNvSpPr/>
          <p:nvPr/>
        </p:nvSpPr>
        <p:spPr>
          <a:xfrm>
            <a:off x="1967499" y="-103187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6205F3-A11D-4152-94EC-4242A4FACAD4}"/>
              </a:ext>
            </a:extLst>
          </p:cNvPr>
          <p:cNvSpPr/>
          <p:nvPr/>
        </p:nvSpPr>
        <p:spPr>
          <a:xfrm>
            <a:off x="2635048" y="-103950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AA3717-8D60-4725-906F-555254E4276F}"/>
              </a:ext>
            </a:extLst>
          </p:cNvPr>
          <p:cNvSpPr/>
          <p:nvPr/>
        </p:nvSpPr>
        <p:spPr>
          <a:xfrm>
            <a:off x="3285338" y="-103187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CDA59AE-C8FA-42B7-A692-C1776F851001}"/>
              </a:ext>
            </a:extLst>
          </p:cNvPr>
          <p:cNvGrpSpPr/>
          <p:nvPr/>
        </p:nvGrpSpPr>
        <p:grpSpPr>
          <a:xfrm>
            <a:off x="6740907" y="1812242"/>
            <a:ext cx="4862717" cy="3233517"/>
            <a:chOff x="6740907" y="1717406"/>
            <a:chExt cx="4862717" cy="3233517"/>
          </a:xfrm>
        </p:grpSpPr>
        <p:sp>
          <p:nvSpPr>
            <p:cNvPr id="14" name="직사각형 13"/>
            <p:cNvSpPr/>
            <p:nvPr/>
          </p:nvSpPr>
          <p:spPr>
            <a:xfrm>
              <a:off x="6740907" y="1717406"/>
              <a:ext cx="345799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전체적인 추세 파악을 위한</a:t>
              </a:r>
              <a:endParaRPr lang="en-US" altLang="ko-KR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r>
                <a:rPr lang="ko-KR" altLang="en-US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전체 </a:t>
              </a:r>
              <a:r>
                <a:rPr lang="en-US" altLang="ko-KR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Train </a:t>
              </a:r>
              <a:r>
                <a:rPr lang="ko-KR" altLang="en-US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시각화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776662" y="4612369"/>
              <a:ext cx="4826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페이지 뷰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는 다른 피처에 비해 상대적으로 스케일이 매우 큼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75275" y="3002038"/>
              <a:ext cx="41056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상승 패턴을 보이면서</a:t>
              </a:r>
              <a:r>
                <a: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18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년</a:t>
              </a:r>
              <a:r>
                <a: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~19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년은 비슷한 흐름</a:t>
              </a:r>
              <a:endPara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en-US" altLang="ko-KR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</a:t>
              </a:r>
              <a:r>
                <a:rPr lang="ko-KR" altLang="en-US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년 부터 급격히 증가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하는 것을 확인  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775275" y="3915513"/>
              <a:ext cx="42995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사용자와</a:t>
              </a:r>
              <a:r>
                <a:rPr lang="en-US" altLang="ko-KR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solidFill>
                    <a:srgbClr val="5847CD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세션은 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거의 동일한 스케일</a:t>
              </a:r>
              <a:r>
                <a:rPr lang="en-US" altLang="ko-KR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6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패턴을 보임 </a:t>
              </a:r>
              <a:endPara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0CC171-1DB5-494C-A3D2-7543B7166A29}"/>
                </a:ext>
              </a:extLst>
            </p:cNvPr>
            <p:cNvSpPr/>
            <p:nvPr/>
          </p:nvSpPr>
          <p:spPr>
            <a:xfrm>
              <a:off x="6818697" y="4421823"/>
              <a:ext cx="1108011" cy="157558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PAGE  VIEW</a:t>
              </a:r>
              <a:endPara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1EDF0DA-ADF2-428E-9901-25782498C751}"/>
                </a:ext>
              </a:extLst>
            </p:cNvPr>
            <p:cNvSpPr/>
            <p:nvPr/>
          </p:nvSpPr>
          <p:spPr>
            <a:xfrm>
              <a:off x="6833425" y="3728776"/>
              <a:ext cx="453153" cy="153963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USER</a:t>
              </a:r>
              <a:endPara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7B40A0BB-8110-4A46-A33B-9C2BD35D9F7D}"/>
                </a:ext>
              </a:extLst>
            </p:cNvPr>
            <p:cNvSpPr/>
            <p:nvPr/>
          </p:nvSpPr>
          <p:spPr>
            <a:xfrm>
              <a:off x="7317123" y="3728776"/>
              <a:ext cx="618484" cy="150088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SESSION</a:t>
              </a:r>
              <a:endPara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D5F2C6D4-1F91-4171-96AD-B4CB978211FE}"/>
                </a:ext>
              </a:extLst>
            </p:cNvPr>
            <p:cNvSpPr/>
            <p:nvPr/>
          </p:nvSpPr>
          <p:spPr>
            <a:xfrm>
              <a:off x="6833425" y="2844347"/>
              <a:ext cx="577583" cy="14540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</a:t>
              </a:r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58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78035-9292-46CF-AD95-810A46E8B7F6}"/>
              </a:ext>
            </a:extLst>
          </p:cNvPr>
          <p:cNvGrpSpPr/>
          <p:nvPr/>
        </p:nvGrpSpPr>
        <p:grpSpPr>
          <a:xfrm>
            <a:off x="5438025" y="4988"/>
            <a:ext cx="6753224" cy="6858000"/>
            <a:chOff x="-379371" y="1948143"/>
            <a:chExt cx="6622284" cy="6858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E870F60-3489-4BF2-9F15-C843F9B20C4D}"/>
                </a:ext>
              </a:extLst>
            </p:cNvPr>
            <p:cNvGrpSpPr/>
            <p:nvPr/>
          </p:nvGrpSpPr>
          <p:grpSpPr>
            <a:xfrm>
              <a:off x="791820" y="3789328"/>
              <a:ext cx="4920052" cy="3166006"/>
              <a:chOff x="1130863" y="3891510"/>
              <a:chExt cx="4920052" cy="3166006"/>
            </a:xfrm>
          </p:grpSpPr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343E1BA6-E47F-45D1-AE98-23EBAC400E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863" y="3891510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C482F9E-EC4A-431D-B2B4-4BECE8495F43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E84DB29-1C4E-4469-B892-BC4995FBCA47}"/>
                </a:ext>
              </a:extLst>
            </p:cNvPr>
            <p:cNvSpPr/>
            <p:nvPr/>
          </p:nvSpPr>
          <p:spPr>
            <a:xfrm>
              <a:off x="-379371" y="1948143"/>
              <a:ext cx="6622284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27742" y="765605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시각화 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9937" y="4257727"/>
            <a:ext cx="19132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시각화 </a:t>
            </a:r>
            <a:r>
              <a:rPr lang="en-US" altLang="ko-KR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40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3" y="4524372"/>
            <a:ext cx="4905824" cy="19184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3" y="1065751"/>
            <a:ext cx="4645846" cy="3003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EE4DF0-9076-43E7-97D7-A89C5A355DBA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264BB-A058-4E1F-90B3-86FE8D31E45E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3 - 4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F61821-61E4-422F-B398-A55D1E792BC7}"/>
              </a:ext>
            </a:extLst>
          </p:cNvPr>
          <p:cNvGrpSpPr/>
          <p:nvPr/>
        </p:nvGrpSpPr>
        <p:grpSpPr>
          <a:xfrm>
            <a:off x="5994400" y="2087030"/>
            <a:ext cx="6889356" cy="2693917"/>
            <a:chOff x="5994400" y="1929047"/>
            <a:chExt cx="6889356" cy="2693917"/>
          </a:xfrm>
        </p:grpSpPr>
        <p:sp>
          <p:nvSpPr>
            <p:cNvPr id="12" name="직사각형 11"/>
            <p:cNvSpPr/>
            <p:nvPr/>
          </p:nvSpPr>
          <p:spPr>
            <a:xfrm>
              <a:off x="5994400" y="3160569"/>
              <a:ext cx="60273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2019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년 전반기 이후 부터</a:t>
              </a: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모든 피처의 기울기가 급격히 높아지는 것을 확인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60914" y="4099744"/>
              <a:ext cx="54547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최근 트랜드를 좀더 반영하기 위해서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5847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train data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solidFill>
                    <a:srgbClr val="5847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분리 필요성 확인 </a:t>
              </a:r>
              <a:endParaRPr lang="en-US" altLang="ko-KR" sz="1400" dirty="0">
                <a:solidFill>
                  <a:srgbClr val="5847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4400" y="3407007"/>
              <a:ext cx="68893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대락적으로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2019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9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월 시점으로 부터 급격한 증가세를 보임</a:t>
              </a:r>
              <a:endPara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2DBB847-8D66-4B1C-96D2-451943CC11CD}"/>
                </a:ext>
              </a:extLst>
            </p:cNvPr>
            <p:cNvSpPr/>
            <p:nvPr/>
          </p:nvSpPr>
          <p:spPr>
            <a:xfrm>
              <a:off x="6084595" y="2992367"/>
              <a:ext cx="621350" cy="14540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2019 </a:t>
              </a:r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▲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D0B0EC-D982-4B10-BF72-B6CB4724FDD3}"/>
                </a:ext>
              </a:extLst>
            </p:cNvPr>
            <p:cNvSpPr/>
            <p:nvPr/>
          </p:nvSpPr>
          <p:spPr>
            <a:xfrm>
              <a:off x="5994400" y="1929047"/>
              <a:ext cx="342593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2018</a:t>
              </a:r>
              <a:r>
                <a:rPr lang="ko-KR" altLang="en-US" sz="2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년에 비해</a:t>
              </a:r>
              <a:endParaRPr lang="en-US" altLang="ko-KR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r>
                <a:rPr lang="en-US" altLang="ko-KR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2020</a:t>
              </a:r>
              <a:r>
                <a:rPr lang="ko-KR" altLang="en-US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년 많이 성장한 모습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5BA23AD-AC6A-4F79-81D3-0B265C254F58}"/>
                </a:ext>
              </a:extLst>
            </p:cNvPr>
            <p:cNvSpPr/>
            <p:nvPr/>
          </p:nvSpPr>
          <p:spPr>
            <a:xfrm>
              <a:off x="6097859" y="3880139"/>
              <a:ext cx="841103" cy="14540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TRAIN DATA</a:t>
              </a:r>
              <a:endPara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1CE858-15A3-43FB-8410-8314B1C9C433}"/>
              </a:ext>
            </a:extLst>
          </p:cNvPr>
          <p:cNvSpPr/>
          <p:nvPr/>
        </p:nvSpPr>
        <p:spPr>
          <a:xfrm>
            <a:off x="468130" y="-701673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B43BAEA-D3E4-41AD-A9A6-69C1E2B25B8B}"/>
              </a:ext>
            </a:extLst>
          </p:cNvPr>
          <p:cNvSpPr/>
          <p:nvPr/>
        </p:nvSpPr>
        <p:spPr>
          <a:xfrm>
            <a:off x="1135127" y="-701674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CA1BD8-BD27-4ECA-B9FC-109E763603FE}"/>
              </a:ext>
            </a:extLst>
          </p:cNvPr>
          <p:cNvSpPr/>
          <p:nvPr/>
        </p:nvSpPr>
        <p:spPr>
          <a:xfrm>
            <a:off x="3808499" y="-717618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EF179-6D26-437B-9054-BE4299911A04}"/>
              </a:ext>
            </a:extLst>
          </p:cNvPr>
          <p:cNvSpPr/>
          <p:nvPr/>
        </p:nvSpPr>
        <p:spPr>
          <a:xfrm>
            <a:off x="1821029" y="-701674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3AC2AC-42F0-4173-A45B-C38F06EBD2B6}"/>
              </a:ext>
            </a:extLst>
          </p:cNvPr>
          <p:cNvSpPr/>
          <p:nvPr/>
        </p:nvSpPr>
        <p:spPr>
          <a:xfrm>
            <a:off x="2488578" y="-709305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DB13D4-605B-4910-8B7D-D2BABC0BCA2C}"/>
              </a:ext>
            </a:extLst>
          </p:cNvPr>
          <p:cNvSpPr/>
          <p:nvPr/>
        </p:nvSpPr>
        <p:spPr>
          <a:xfrm>
            <a:off x="3138868" y="-701674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74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C46F48A-59B3-4B39-B780-6F4619F34C19}"/>
              </a:ext>
            </a:extLst>
          </p:cNvPr>
          <p:cNvGrpSpPr/>
          <p:nvPr/>
        </p:nvGrpSpPr>
        <p:grpSpPr>
          <a:xfrm>
            <a:off x="10375859" y="-2259427"/>
            <a:ext cx="4714606" cy="1317282"/>
            <a:chOff x="6711153" y="1459420"/>
            <a:chExt cx="4714606" cy="131728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14BB5F-CCF1-4503-B3BD-3CE196F005F2}"/>
                </a:ext>
              </a:extLst>
            </p:cNvPr>
            <p:cNvSpPr/>
            <p:nvPr/>
          </p:nvSpPr>
          <p:spPr>
            <a:xfrm>
              <a:off x="6711153" y="1459420"/>
              <a:ext cx="1935145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50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2020 </a:t>
              </a:r>
              <a:endParaRPr lang="ko-KR" altLang="en-US" sz="50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1A6677B-CCAC-4EBF-808F-E5959FFC82B6}"/>
                </a:ext>
              </a:extLst>
            </p:cNvPr>
            <p:cNvSpPr/>
            <p:nvPr/>
          </p:nvSpPr>
          <p:spPr>
            <a:xfrm>
              <a:off x="6724907" y="1991872"/>
              <a:ext cx="1663019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DATA</a:t>
              </a:r>
              <a:endParaRPr lang="ko-KR" altLang="en-US" sz="4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FF698FD-EDA3-47B8-BAE1-11161FE4D9B8}"/>
                </a:ext>
              </a:extLst>
            </p:cNvPr>
            <p:cNvCxnSpPr>
              <a:cxnSpLocks/>
            </p:cNvCxnSpPr>
            <p:nvPr/>
          </p:nvCxnSpPr>
          <p:spPr>
            <a:xfrm>
              <a:off x="8387926" y="2570480"/>
              <a:ext cx="2117355" cy="0"/>
            </a:xfrm>
            <a:prstGeom prst="line">
              <a:avLst/>
            </a:prstGeom>
            <a:ln w="25400">
              <a:solidFill>
                <a:srgbClr val="D2CD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758F161-7312-4AA4-9887-7A19379BB87A}"/>
                </a:ext>
              </a:extLst>
            </p:cNvPr>
            <p:cNvSpPr/>
            <p:nvPr/>
          </p:nvSpPr>
          <p:spPr>
            <a:xfrm>
              <a:off x="9692592" y="1906698"/>
              <a:ext cx="1733167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500" dirty="0">
                  <a:solidFill>
                    <a:srgbClr val="B0A7E7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USER</a:t>
              </a:r>
              <a:endParaRPr lang="ko-KR" altLang="en-US" sz="4500" dirty="0">
                <a:solidFill>
                  <a:srgbClr val="B0A7E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F2104742-B7E5-4B32-9262-268B20D724A9}"/>
              </a:ext>
            </a:extLst>
          </p:cNvPr>
          <p:cNvGrpSpPr/>
          <p:nvPr/>
        </p:nvGrpSpPr>
        <p:grpSpPr>
          <a:xfrm>
            <a:off x="6095249" y="4988"/>
            <a:ext cx="6096000" cy="6858000"/>
            <a:chOff x="146913" y="1948143"/>
            <a:chExt cx="6096000" cy="6858000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777C1B0-60B6-4D1C-9CF8-F230AA4E06A5}"/>
                </a:ext>
              </a:extLst>
            </p:cNvPr>
            <p:cNvGrpSpPr/>
            <p:nvPr/>
          </p:nvGrpSpPr>
          <p:grpSpPr>
            <a:xfrm>
              <a:off x="791820" y="3789328"/>
              <a:ext cx="4920052" cy="3166006"/>
              <a:chOff x="1130863" y="3891510"/>
              <a:chExt cx="4920052" cy="3166006"/>
            </a:xfrm>
          </p:grpSpPr>
          <p:sp>
            <p:nvSpPr>
              <p:cNvPr id="91" name="제목 1">
                <a:extLst>
                  <a:ext uri="{FF2B5EF4-FFF2-40B4-BE49-F238E27FC236}">
                    <a16:creationId xmlns:a16="http://schemas.microsoft.com/office/drawing/2014/main" id="{5035E1AB-1EEA-4A90-AFA2-CD56BD255D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863" y="3891510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A54417F1-5EED-4E80-9110-37A204FBF7CB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2F9374E-38F0-487A-8F95-2545CAC55D50}"/>
                </a:ext>
              </a:extLst>
            </p:cNvPr>
            <p:cNvSpPr/>
            <p:nvPr/>
          </p:nvSpPr>
          <p:spPr>
            <a:xfrm>
              <a:off x="146913" y="1948143"/>
              <a:ext cx="6096000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45" y="2371875"/>
            <a:ext cx="5785270" cy="2811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E4FCD-6F04-4CFF-9EBC-643B1493525D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AEFD-3867-4516-8154-C0D48D014514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E60EAC5-04A5-4AE7-BD8C-DF2971FAF45D}"/>
              </a:ext>
            </a:extLst>
          </p:cNvPr>
          <p:cNvSpPr txBox="1">
            <a:spLocks/>
          </p:cNvSpPr>
          <p:nvPr/>
        </p:nvSpPr>
        <p:spPr>
          <a:xfrm>
            <a:off x="6500668" y="2223167"/>
            <a:ext cx="4920052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tx1">
                    <a:lumMod val="95000"/>
                    <a:lumOff val="5000"/>
                    <a:alpha val="2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EDA</a:t>
            </a:r>
            <a:endParaRPr lang="ko-KR" altLang="en-US" sz="18000" dirty="0">
              <a:solidFill>
                <a:schemeClr val="tx1">
                  <a:lumMod val="95000"/>
                  <a:lumOff val="5000"/>
                  <a:alpha val="2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CD5E424-54E7-4C74-9248-875E3AB06F5E}"/>
              </a:ext>
            </a:extLst>
          </p:cNvPr>
          <p:cNvGrpSpPr/>
          <p:nvPr/>
        </p:nvGrpSpPr>
        <p:grpSpPr>
          <a:xfrm>
            <a:off x="6420208" y="2440289"/>
            <a:ext cx="3945311" cy="1481727"/>
            <a:chOff x="6566776" y="2754742"/>
            <a:chExt cx="3945311" cy="1481727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06FD852-3BEA-445C-BB56-B36D90BF1DDE}"/>
                </a:ext>
              </a:extLst>
            </p:cNvPr>
            <p:cNvGrpSpPr/>
            <p:nvPr/>
          </p:nvGrpSpPr>
          <p:grpSpPr>
            <a:xfrm>
              <a:off x="6566776" y="2754742"/>
              <a:ext cx="3945311" cy="660421"/>
              <a:chOff x="6566776" y="2754742"/>
              <a:chExt cx="3945311" cy="660421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6566776" y="2891943"/>
                <a:ext cx="3945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최근 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2020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년의 데이터를 확인한 결과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, </a:t>
                </a:r>
              </a:p>
              <a:p>
                <a:r>
                  <a:rPr lang="ko-KR" altLang="en-US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주말</a:t>
                </a:r>
                <a:r>
                  <a:rPr lang="en-US" altLang="ko-KR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및 휴일에는 하락</a:t>
                </a:r>
                <a:r>
                  <a:rPr lang="en-US" altLang="ko-KR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</a:t>
                </a:r>
                <a:r>
                  <a:rPr lang="ko-KR" altLang="en-US" sz="1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평일에는 상승하는 패턴을 확인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A09BC055-A395-4AD5-97AD-D5DC657BCFBE}"/>
                  </a:ext>
                </a:extLst>
              </p:cNvPr>
              <p:cNvSpPr/>
              <p:nvPr/>
            </p:nvSpPr>
            <p:spPr>
              <a:xfrm>
                <a:off x="6645516" y="2754742"/>
                <a:ext cx="577583" cy="145400"/>
              </a:xfrm>
              <a:prstGeom prst="roundRect">
                <a:avLst/>
              </a:prstGeom>
              <a:solidFill>
                <a:srgbClr val="3B27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주말▼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2D03FC70-E903-4E08-9571-7ECA16B745A8}"/>
                  </a:ext>
                </a:extLst>
              </p:cNvPr>
              <p:cNvSpPr/>
              <p:nvPr/>
            </p:nvSpPr>
            <p:spPr>
              <a:xfrm>
                <a:off x="7273092" y="2754742"/>
                <a:ext cx="577583" cy="145400"/>
              </a:xfrm>
              <a:prstGeom prst="roundRect">
                <a:avLst/>
              </a:prstGeom>
              <a:solidFill>
                <a:srgbClr val="3B27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평일</a:t>
                </a:r>
                <a:r>
                  <a:rPr lang="en-US" altLang="ko-KR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</a:t>
                </a:r>
                <a:r>
                  <a: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▲</a:t>
                </a: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842A0286-244A-4382-95C5-5C0B44192861}"/>
                </a:ext>
              </a:extLst>
            </p:cNvPr>
            <p:cNvGrpSpPr/>
            <p:nvPr/>
          </p:nvGrpSpPr>
          <p:grpSpPr>
            <a:xfrm>
              <a:off x="6566776" y="3572371"/>
              <a:ext cx="3919663" cy="664098"/>
              <a:chOff x="6566776" y="3612124"/>
              <a:chExt cx="3919663" cy="664098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6566776" y="3753002"/>
                <a:ext cx="3919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사용자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, 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세션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, 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페이지 뷰</a:t>
                </a:r>
                <a:r>
                  <a:rPr lang="en-US" altLang="ko-KR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, 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신규방문자는 대체적으로</a:t>
                </a:r>
                <a:endPara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모두 </a:t>
                </a:r>
                <a:r>
                  <a:rPr lang="ko-KR" altLang="en-US" sz="1400" dirty="0">
                    <a:latin typeface="나눔스퀘어OTF_ac Bold" panose="020B0600000101010101" pitchFamily="34" charset="-127"/>
                    <a:ea typeface="나눔스퀘어OTF_ac Bold" panose="020B0600000101010101" pitchFamily="34" charset="-127"/>
                  </a:rPr>
                  <a:t>동일한 패턴으로 하락 상승을 반복하는</a:t>
                </a:r>
                <a:r>
                  <a:rPr lang="ko-KR" altLang="en-US" sz="14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것을 확인</a:t>
                </a: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70D1D6E2-ACD3-458C-9785-1136F5E48BAA}"/>
                  </a:ext>
                </a:extLst>
              </p:cNvPr>
              <p:cNvGrpSpPr/>
              <p:nvPr/>
            </p:nvGrpSpPr>
            <p:grpSpPr>
              <a:xfrm>
                <a:off x="6645516" y="3612124"/>
                <a:ext cx="2982435" cy="145400"/>
                <a:chOff x="6645516" y="3612124"/>
                <a:chExt cx="2982435" cy="145400"/>
              </a:xfrm>
            </p:grpSpPr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9586C475-AC9E-4527-8D4D-3BC3A19A76E2}"/>
                    </a:ext>
                  </a:extLst>
                </p:cNvPr>
                <p:cNvSpPr/>
                <p:nvPr/>
              </p:nvSpPr>
              <p:spPr>
                <a:xfrm>
                  <a:off x="6645516" y="3612124"/>
                  <a:ext cx="577583" cy="145400"/>
                </a:xfrm>
                <a:prstGeom prst="roundRect">
                  <a:avLst/>
                </a:prstGeom>
                <a:solidFill>
                  <a:srgbClr val="3B27C4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USER</a:t>
                  </a:r>
                  <a:endPara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AE62A02D-6A79-4746-ABA9-C630AD668C8A}"/>
                    </a:ext>
                  </a:extLst>
                </p:cNvPr>
                <p:cNvSpPr/>
                <p:nvPr/>
              </p:nvSpPr>
              <p:spPr>
                <a:xfrm>
                  <a:off x="7273092" y="3612124"/>
                  <a:ext cx="668933" cy="145400"/>
                </a:xfrm>
                <a:prstGeom prst="roundRect">
                  <a:avLst/>
                </a:prstGeom>
                <a:solidFill>
                  <a:srgbClr val="5847CD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SESSION</a:t>
                  </a:r>
                  <a:endPara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EB63691B-4818-4D5D-B4AA-7B7C878C34E6}"/>
                    </a:ext>
                  </a:extLst>
                </p:cNvPr>
                <p:cNvSpPr/>
                <p:nvPr/>
              </p:nvSpPr>
              <p:spPr>
                <a:xfrm>
                  <a:off x="7987812" y="3612124"/>
                  <a:ext cx="797176" cy="145400"/>
                </a:xfrm>
                <a:prstGeom prst="roundRect">
                  <a:avLst/>
                </a:prstGeom>
                <a:solidFill>
                  <a:srgbClr val="B0A7E7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PAGE VIEW</a:t>
                  </a:r>
                  <a:endPara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A6672964-CC3E-4A68-BD81-AF42D5BCAAFF}"/>
                    </a:ext>
                  </a:extLst>
                </p:cNvPr>
                <p:cNvSpPr/>
                <p:nvPr/>
              </p:nvSpPr>
              <p:spPr>
                <a:xfrm>
                  <a:off x="8830775" y="3612124"/>
                  <a:ext cx="797176" cy="145400"/>
                </a:xfrm>
                <a:prstGeom prst="roundRect">
                  <a:avLst/>
                </a:prstGeom>
                <a:solidFill>
                  <a:srgbClr val="B0A7E7">
                    <a:alpha val="9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NEW USER</a:t>
                  </a:r>
                  <a:endPara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</p:grp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DFAEE4C6-3E2B-4D66-B6E9-463D64387B31}"/>
              </a:ext>
            </a:extLst>
          </p:cNvPr>
          <p:cNvGrpSpPr/>
          <p:nvPr/>
        </p:nvGrpSpPr>
        <p:grpSpPr>
          <a:xfrm>
            <a:off x="6420208" y="4121656"/>
            <a:ext cx="6312954" cy="1104197"/>
            <a:chOff x="6554626" y="4466681"/>
            <a:chExt cx="6312954" cy="1104197"/>
          </a:xfrm>
        </p:grpSpPr>
        <p:sp>
          <p:nvSpPr>
            <p:cNvPr id="49" name="직사각형 48"/>
            <p:cNvSpPr/>
            <p:nvPr/>
          </p:nvSpPr>
          <p:spPr>
            <a:xfrm>
              <a:off x="6554626" y="4614366"/>
              <a:ext cx="6096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특정 날을 제외하고 </a:t>
              </a:r>
              <a:r>
                <a:rPr lang="ko-KR" altLang="en-US" sz="1400" dirty="0"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한달 이내 상승과 하락의 높이는 비슷함</a:t>
              </a:r>
              <a:endParaRPr lang="en-US" altLang="ko-KR" sz="14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82C2B07-702F-432E-870B-CD9D15CD19C5}"/>
                </a:ext>
              </a:extLst>
            </p:cNvPr>
            <p:cNvSpPr/>
            <p:nvPr/>
          </p:nvSpPr>
          <p:spPr>
            <a:xfrm>
              <a:off x="6563991" y="4955324"/>
              <a:ext cx="6096000" cy="307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01 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모든</a:t>
              </a:r>
              <a:r>
                <a:rPr lang="en-US" altLang="ko-KR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달은 각기 비슷한 패턴을 보임</a:t>
              </a:r>
              <a:endParaRPr lang="en-US" altLang="ko-KR" sz="14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2A2F43F-F0C3-4ADC-B301-438844AA18B0}"/>
                </a:ext>
              </a:extLst>
            </p:cNvPr>
            <p:cNvSpPr/>
            <p:nvPr/>
          </p:nvSpPr>
          <p:spPr>
            <a:xfrm>
              <a:off x="6568380" y="5263101"/>
              <a:ext cx="6299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02 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한달 이내에서 하한과 상한 값은 일정범위 내에서 움직이는 것을 확인</a:t>
              </a:r>
              <a:endParaRPr lang="en-US" altLang="ko-KR" sz="14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9B865C04-D12B-4725-A48B-6A6DD1427D28}"/>
                </a:ext>
              </a:extLst>
            </p:cNvPr>
            <p:cNvSpPr/>
            <p:nvPr/>
          </p:nvSpPr>
          <p:spPr>
            <a:xfrm>
              <a:off x="6646609" y="4466681"/>
              <a:ext cx="577583" cy="14540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total</a:t>
              </a:r>
              <a:endPara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D2F8C45-65CA-405C-A983-4490B46656B5}"/>
              </a:ext>
            </a:extLst>
          </p:cNvPr>
          <p:cNvSpPr/>
          <p:nvPr/>
        </p:nvSpPr>
        <p:spPr>
          <a:xfrm>
            <a:off x="468130" y="-701673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09A10CA-975D-4D2F-92D2-C862F144CD7A}"/>
              </a:ext>
            </a:extLst>
          </p:cNvPr>
          <p:cNvSpPr/>
          <p:nvPr/>
        </p:nvSpPr>
        <p:spPr>
          <a:xfrm>
            <a:off x="1135127" y="-701674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7F8AECA-2DCB-47BC-B78B-8B9DC3FC7305}"/>
              </a:ext>
            </a:extLst>
          </p:cNvPr>
          <p:cNvSpPr/>
          <p:nvPr/>
        </p:nvSpPr>
        <p:spPr>
          <a:xfrm>
            <a:off x="3808499" y="-717618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4CF7D71-17CA-4FD9-A5E1-6554DD2938CF}"/>
              </a:ext>
            </a:extLst>
          </p:cNvPr>
          <p:cNvSpPr/>
          <p:nvPr/>
        </p:nvSpPr>
        <p:spPr>
          <a:xfrm>
            <a:off x="1821029" y="-701674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324AAD4-D662-4D29-94A9-A633516C161D}"/>
              </a:ext>
            </a:extLst>
          </p:cNvPr>
          <p:cNvSpPr/>
          <p:nvPr/>
        </p:nvSpPr>
        <p:spPr>
          <a:xfrm>
            <a:off x="2488578" y="-709305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1C85B7-3308-41E5-92CF-CC939E4F0B83}"/>
              </a:ext>
            </a:extLst>
          </p:cNvPr>
          <p:cNvSpPr/>
          <p:nvPr/>
        </p:nvSpPr>
        <p:spPr>
          <a:xfrm>
            <a:off x="3138868" y="-701674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375A446-BC6C-49D4-ADF6-648C79D5EC49}"/>
              </a:ext>
            </a:extLst>
          </p:cNvPr>
          <p:cNvSpPr/>
          <p:nvPr/>
        </p:nvSpPr>
        <p:spPr>
          <a:xfrm>
            <a:off x="417941" y="2015827"/>
            <a:ext cx="798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</a:t>
            </a:r>
            <a:r>
              <a:rPr lang="ko-KR" altLang="en-US" sz="14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]</a:t>
            </a:r>
            <a:endParaRPr lang="ko-KR" altLang="en-US" sz="140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84D79A7-80B3-4035-BA62-C6A7171F493E}"/>
              </a:ext>
            </a:extLst>
          </p:cNvPr>
          <p:cNvSpPr/>
          <p:nvPr/>
        </p:nvSpPr>
        <p:spPr>
          <a:xfrm>
            <a:off x="6376214" y="1466401"/>
            <a:ext cx="25506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월별 시각화를 통한</a:t>
            </a:r>
            <a:endParaRPr lang="en-US" altLang="ko-KR" sz="25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5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특징 파악</a:t>
            </a:r>
          </a:p>
        </p:txBody>
      </p:sp>
    </p:spTree>
    <p:extLst>
      <p:ext uri="{BB962C8B-B14F-4D97-AF65-F5344CB8AC3E}">
        <p14:creationId xmlns:p14="http://schemas.microsoft.com/office/powerpoint/2010/main" val="399010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92A50F-CD60-4617-A39C-93BF88320277}"/>
              </a:ext>
            </a:extLst>
          </p:cNvPr>
          <p:cNvGrpSpPr/>
          <p:nvPr/>
        </p:nvGrpSpPr>
        <p:grpSpPr>
          <a:xfrm>
            <a:off x="6733910" y="-576"/>
            <a:ext cx="5458090" cy="6858000"/>
            <a:chOff x="986925" y="1948143"/>
            <a:chExt cx="5255987" cy="6858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B4DFCFF-34F8-4708-982C-DCECA7F4B95B}"/>
                </a:ext>
              </a:extLst>
            </p:cNvPr>
            <p:cNvGrpSpPr/>
            <p:nvPr/>
          </p:nvGrpSpPr>
          <p:grpSpPr>
            <a:xfrm>
              <a:off x="1308867" y="3822505"/>
              <a:ext cx="4920052" cy="3132829"/>
              <a:chOff x="1647910" y="3924687"/>
              <a:chExt cx="4920052" cy="3132829"/>
            </a:xfrm>
          </p:grpSpPr>
          <p:sp>
            <p:nvSpPr>
              <p:cNvPr id="46" name="제목 1">
                <a:extLst>
                  <a:ext uri="{FF2B5EF4-FFF2-40B4-BE49-F238E27FC236}">
                    <a16:creationId xmlns:a16="http://schemas.microsoft.com/office/drawing/2014/main" id="{1A62C1F4-1FFF-4388-B8DF-0300DD01C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7910" y="3924687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F97AE14E-5D58-4247-8279-1704065491D1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C08DCB2-F234-4250-B202-F806556C216F}"/>
                </a:ext>
              </a:extLst>
            </p:cNvPr>
            <p:cNvSpPr/>
            <p:nvPr/>
          </p:nvSpPr>
          <p:spPr>
            <a:xfrm>
              <a:off x="986925" y="1948143"/>
              <a:ext cx="5255987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8C0055-1399-4B72-B8AE-A797D4F3C633}"/>
              </a:ext>
            </a:extLst>
          </p:cNvPr>
          <p:cNvGrpSpPr/>
          <p:nvPr/>
        </p:nvGrpSpPr>
        <p:grpSpPr>
          <a:xfrm>
            <a:off x="416333" y="1287855"/>
            <a:ext cx="5762234" cy="2133712"/>
            <a:chOff x="321214" y="1075204"/>
            <a:chExt cx="5762234" cy="213371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1B93A2-26CC-45E8-9F24-AFD83E9DBD13}"/>
                </a:ext>
              </a:extLst>
            </p:cNvPr>
            <p:cNvGrpSpPr/>
            <p:nvPr/>
          </p:nvGrpSpPr>
          <p:grpSpPr>
            <a:xfrm>
              <a:off x="321214" y="1128848"/>
              <a:ext cx="5762234" cy="2080068"/>
              <a:chOff x="321214" y="1128848"/>
              <a:chExt cx="5762234" cy="208006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1214" y="1128848"/>
                <a:ext cx="5762234" cy="2080068"/>
              </a:xfrm>
              <a:prstGeom prst="rect">
                <a:avLst/>
              </a:prstGeom>
            </p:spPr>
          </p:pic>
          <p:sp>
            <p:nvSpPr>
              <p:cNvPr id="31" name="도넛 30"/>
              <p:cNvSpPr/>
              <p:nvPr/>
            </p:nvSpPr>
            <p:spPr>
              <a:xfrm>
                <a:off x="3241904" y="2580210"/>
                <a:ext cx="180546" cy="185911"/>
              </a:xfrm>
              <a:prstGeom prst="donut">
                <a:avLst>
                  <a:gd name="adj" fmla="val 5023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2" name="도넛 31"/>
              <p:cNvSpPr/>
              <p:nvPr/>
            </p:nvSpPr>
            <p:spPr>
              <a:xfrm>
                <a:off x="3536425" y="2593980"/>
                <a:ext cx="180546" cy="185911"/>
              </a:xfrm>
              <a:prstGeom prst="donut">
                <a:avLst>
                  <a:gd name="adj" fmla="val 5023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" name="도넛 2"/>
              <p:cNvSpPr/>
              <p:nvPr/>
            </p:nvSpPr>
            <p:spPr>
              <a:xfrm>
                <a:off x="2722479" y="2342420"/>
                <a:ext cx="183845" cy="212139"/>
              </a:xfrm>
              <a:prstGeom prst="donut">
                <a:avLst>
                  <a:gd name="adj" fmla="val 6874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4" name="도넛 23"/>
              <p:cNvSpPr/>
              <p:nvPr/>
            </p:nvSpPr>
            <p:spPr>
              <a:xfrm>
                <a:off x="1797459" y="2299831"/>
                <a:ext cx="223308" cy="212139"/>
              </a:xfrm>
              <a:prstGeom prst="donut">
                <a:avLst>
                  <a:gd name="adj" fmla="val 6874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577047" y="1075204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사용자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40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BEB011-4221-44F4-81FF-8F11DC9D4EAA}"/>
              </a:ext>
            </a:extLst>
          </p:cNvPr>
          <p:cNvGrpSpPr/>
          <p:nvPr/>
        </p:nvGrpSpPr>
        <p:grpSpPr>
          <a:xfrm>
            <a:off x="408357" y="3459011"/>
            <a:ext cx="5889087" cy="2197694"/>
            <a:chOff x="321213" y="3322573"/>
            <a:chExt cx="5889087" cy="21976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13" y="3391281"/>
              <a:ext cx="5889087" cy="2128986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86335" y="3322573"/>
              <a:ext cx="10951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신규방문자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lang="ko-KR" altLang="en-US" sz="140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3" name="도넛 32"/>
            <p:cNvSpPr/>
            <p:nvPr/>
          </p:nvSpPr>
          <p:spPr>
            <a:xfrm>
              <a:off x="3300705" y="4842995"/>
              <a:ext cx="190264" cy="226497"/>
            </a:xfrm>
            <a:prstGeom prst="donut">
              <a:avLst>
                <a:gd name="adj" fmla="val 5023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4" name="도넛 33"/>
            <p:cNvSpPr/>
            <p:nvPr/>
          </p:nvSpPr>
          <p:spPr>
            <a:xfrm>
              <a:off x="3651250" y="4841069"/>
              <a:ext cx="187325" cy="228423"/>
            </a:xfrm>
            <a:prstGeom prst="donut">
              <a:avLst>
                <a:gd name="adj" fmla="val 5023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5" name="도넛 24"/>
            <p:cNvSpPr/>
            <p:nvPr/>
          </p:nvSpPr>
          <p:spPr>
            <a:xfrm>
              <a:off x="2499355" y="4675419"/>
              <a:ext cx="204074" cy="192450"/>
            </a:xfrm>
            <a:prstGeom prst="donut">
              <a:avLst>
                <a:gd name="adj" fmla="val 6874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" name="도넛 25"/>
            <p:cNvSpPr/>
            <p:nvPr/>
          </p:nvSpPr>
          <p:spPr>
            <a:xfrm>
              <a:off x="1834487" y="4695382"/>
              <a:ext cx="208914" cy="185187"/>
            </a:xfrm>
            <a:prstGeom prst="donut">
              <a:avLst>
                <a:gd name="adj" fmla="val 6874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AA2CA7B-07CD-4F04-9EDF-957B876C4AF6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E369CE-ED31-460A-B31F-87BFB409D847}"/>
              </a:ext>
            </a:extLst>
          </p:cNvPr>
          <p:cNvGrpSpPr/>
          <p:nvPr/>
        </p:nvGrpSpPr>
        <p:grpSpPr>
          <a:xfrm>
            <a:off x="7302669" y="1882449"/>
            <a:ext cx="8270340" cy="3169601"/>
            <a:chOff x="6740907" y="1857295"/>
            <a:chExt cx="8270340" cy="3169601"/>
          </a:xfrm>
        </p:grpSpPr>
        <p:sp>
          <p:nvSpPr>
            <p:cNvPr id="39" name="직사각형 38"/>
            <p:cNvSpPr/>
            <p:nvPr/>
          </p:nvSpPr>
          <p:spPr>
            <a:xfrm>
              <a:off x="6794420" y="4503676"/>
              <a:ext cx="63001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각 월은 전체적으로</a:t>
              </a:r>
              <a:endParaRPr lang="en-US" altLang="ko-KR" sz="14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r>
                <a:rPr lang="ko-KR" altLang="en-US" sz="14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일정 패턴을 따르고 </a:t>
              </a:r>
              <a:r>
                <a:rPr lang="en-US" altLang="ko-KR" sz="14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/</a:t>
              </a:r>
              <a:r>
                <a:rPr lang="ko-KR" altLang="en-US" sz="14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 일부는 비정상 패턴</a:t>
              </a:r>
              <a:r>
                <a:rPr lang="ko-KR" altLang="en-US" sz="14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을 보임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776885" y="3022956"/>
              <a:ext cx="46039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12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월</a:t>
              </a: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~1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월의 경우</a:t>
              </a: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12.31~1.1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급격한 하락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이 있는 것으로 확인 됨 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노란색 부분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85EB1E7-42A5-4175-9A5C-DB93160C20EB}"/>
                </a:ext>
              </a:extLst>
            </p:cNvPr>
            <p:cNvSpPr/>
            <p:nvPr/>
          </p:nvSpPr>
          <p:spPr>
            <a:xfrm>
              <a:off x="6740907" y="1857295"/>
              <a:ext cx="2550698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월별 시각화를 통한</a:t>
              </a:r>
              <a:endParaRPr lang="en-US" altLang="ko-KR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  <a:p>
              <a:r>
                <a:rPr lang="ko-KR" altLang="en-US" sz="2500" dirty="0">
                  <a:solidFill>
                    <a:srgbClr val="5847CD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특징 파악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2044DAD-39DC-4C27-8F7E-C43B7D1F9EFA}"/>
                </a:ext>
              </a:extLst>
            </p:cNvPr>
            <p:cNvGrpSpPr/>
            <p:nvPr/>
          </p:nvGrpSpPr>
          <p:grpSpPr>
            <a:xfrm>
              <a:off x="6870135" y="2849351"/>
              <a:ext cx="802006" cy="147490"/>
              <a:chOff x="6870135" y="2964935"/>
              <a:chExt cx="802006" cy="147490"/>
            </a:xfrm>
          </p:grpSpPr>
          <p:sp>
            <p:nvSpPr>
              <p:cNvPr id="20" name="도넛 32">
                <a:extLst>
                  <a:ext uri="{FF2B5EF4-FFF2-40B4-BE49-F238E27FC236}">
                    <a16:creationId xmlns:a16="http://schemas.microsoft.com/office/drawing/2014/main" id="{3EBB68F3-E623-4EB8-940E-B61C1B790D95}"/>
                  </a:ext>
                </a:extLst>
              </p:cNvPr>
              <p:cNvSpPr/>
              <p:nvPr/>
            </p:nvSpPr>
            <p:spPr>
              <a:xfrm>
                <a:off x="7526180" y="2964935"/>
                <a:ext cx="145961" cy="147490"/>
              </a:xfrm>
              <a:prstGeom prst="donut">
                <a:avLst>
                  <a:gd name="adj" fmla="val 5023"/>
                </a:avLst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488FF9F6-5549-4878-8EC8-B31F0F7F78C0}"/>
                  </a:ext>
                </a:extLst>
              </p:cNvPr>
              <p:cNvSpPr/>
              <p:nvPr/>
            </p:nvSpPr>
            <p:spPr>
              <a:xfrm>
                <a:off x="6870135" y="2965980"/>
                <a:ext cx="577583" cy="145400"/>
              </a:xfrm>
              <a:prstGeom prst="roundRect">
                <a:avLst/>
              </a:prstGeom>
              <a:solidFill>
                <a:srgbClr val="3B27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비정상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D8CCAF-169F-4363-96AF-299A9D07E9CB}"/>
                </a:ext>
              </a:extLst>
            </p:cNvPr>
            <p:cNvGrpSpPr/>
            <p:nvPr/>
          </p:nvGrpSpPr>
          <p:grpSpPr>
            <a:xfrm>
              <a:off x="6870135" y="3607596"/>
              <a:ext cx="803940" cy="153144"/>
              <a:chOff x="6870135" y="3824744"/>
              <a:chExt cx="803940" cy="153144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FEAE9CBA-E942-438F-82F7-FE99E6AE1CBA}"/>
                  </a:ext>
                </a:extLst>
              </p:cNvPr>
              <p:cNvSpPr/>
              <p:nvPr/>
            </p:nvSpPr>
            <p:spPr>
              <a:xfrm>
                <a:off x="6870135" y="3824744"/>
                <a:ext cx="577583" cy="145400"/>
              </a:xfrm>
              <a:prstGeom prst="roundRect">
                <a:avLst/>
              </a:prstGeom>
              <a:solidFill>
                <a:srgbClr val="3B27C4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정상</a:t>
                </a:r>
              </a:p>
            </p:txBody>
          </p:sp>
          <p:sp>
            <p:nvSpPr>
              <p:cNvPr id="19" name="도넛 24">
                <a:extLst>
                  <a:ext uri="{FF2B5EF4-FFF2-40B4-BE49-F238E27FC236}">
                    <a16:creationId xmlns:a16="http://schemas.microsoft.com/office/drawing/2014/main" id="{FA0D418B-A61D-4709-B0D1-293930A40229}"/>
                  </a:ext>
                </a:extLst>
              </p:cNvPr>
              <p:cNvSpPr/>
              <p:nvPr/>
            </p:nvSpPr>
            <p:spPr>
              <a:xfrm>
                <a:off x="7519893" y="3832488"/>
                <a:ext cx="154182" cy="145400"/>
              </a:xfrm>
              <a:prstGeom prst="donut">
                <a:avLst>
                  <a:gd name="adj" fmla="val 6874"/>
                </a:avLst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10895D-9B7C-49D0-8498-B38BCDF0D1FF}"/>
                </a:ext>
              </a:extLst>
            </p:cNvPr>
            <p:cNvSpPr txBox="1"/>
            <p:nvPr/>
          </p:nvSpPr>
          <p:spPr>
            <a:xfrm>
              <a:off x="6776885" y="3773277"/>
              <a:ext cx="82343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공휴일과 주말이 비슷한 모습을 보임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크리스마스와 주말</a:t>
              </a:r>
              <a:r>
                <a:rPr lang="en-US" altLang="ko-KR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초록색 부분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 </a:t>
              </a:r>
              <a:endParaRPr lang="ko-KR" altLang="en-US" sz="10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59A4FDF-2391-4DF7-AB77-2AB5FC56981E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4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74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D8E4A3AB-141B-4F65-B3EA-1E49CB6AA152}"/>
              </a:ext>
            </a:extLst>
          </p:cNvPr>
          <p:cNvGrpSpPr/>
          <p:nvPr/>
        </p:nvGrpSpPr>
        <p:grpSpPr>
          <a:xfrm>
            <a:off x="5438776" y="-576"/>
            <a:ext cx="6753224" cy="6858000"/>
            <a:chOff x="-510311" y="1948143"/>
            <a:chExt cx="6753224" cy="685800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9A2C258-24EB-423E-8D6F-1EFDF03E7D03}"/>
                </a:ext>
              </a:extLst>
            </p:cNvPr>
            <p:cNvGrpSpPr/>
            <p:nvPr/>
          </p:nvGrpSpPr>
          <p:grpSpPr>
            <a:xfrm>
              <a:off x="791820" y="3789328"/>
              <a:ext cx="4920052" cy="3166006"/>
              <a:chOff x="1130863" y="3891510"/>
              <a:chExt cx="4920052" cy="3166006"/>
            </a:xfrm>
          </p:grpSpPr>
          <p:sp>
            <p:nvSpPr>
              <p:cNvPr id="29" name="제목 1">
                <a:extLst>
                  <a:ext uri="{FF2B5EF4-FFF2-40B4-BE49-F238E27FC236}">
                    <a16:creationId xmlns:a16="http://schemas.microsoft.com/office/drawing/2014/main" id="{EFF543B5-5179-48AD-8D45-FD23F698A3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863" y="3891510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51C628F4-8C22-4F75-BEF2-23982229ABA9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453539B-B54F-42AA-8B7E-7B1C35E3D5E7}"/>
                </a:ext>
              </a:extLst>
            </p:cNvPr>
            <p:cNvSpPr/>
            <p:nvPr/>
          </p:nvSpPr>
          <p:spPr>
            <a:xfrm>
              <a:off x="-510311" y="1948143"/>
              <a:ext cx="6753224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2" name="Rectangle 3"/>
          <p:cNvSpPr>
            <a:spLocks noChangeArrowheads="1"/>
          </p:cNvSpPr>
          <p:nvPr/>
        </p:nvSpPr>
        <p:spPr bwMode="auto">
          <a:xfrm rot="21268972">
            <a:off x="7551387" y="1643241"/>
            <a:ext cx="65" cy="553998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ExtraBold" panose="020B0600000101010101" pitchFamily="50" charset="-127"/>
              <a:ea typeface="나눔스퀘어OTF_ac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87828F-6E07-43E7-BEA6-419D6B7461CB}"/>
              </a:ext>
            </a:extLst>
          </p:cNvPr>
          <p:cNvGrpSpPr/>
          <p:nvPr/>
        </p:nvGrpSpPr>
        <p:grpSpPr>
          <a:xfrm>
            <a:off x="286875" y="3379028"/>
            <a:ext cx="4853852" cy="3106207"/>
            <a:chOff x="286875" y="3546964"/>
            <a:chExt cx="4853852" cy="31062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875" y="3822029"/>
              <a:ext cx="4853852" cy="283114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442897" y="3546964"/>
              <a:ext cx="18658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연말 연초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user info]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2537DE-0A51-4539-91A0-C062D2F8BC26}"/>
              </a:ext>
            </a:extLst>
          </p:cNvPr>
          <p:cNvGrpSpPr/>
          <p:nvPr/>
        </p:nvGrpSpPr>
        <p:grpSpPr>
          <a:xfrm>
            <a:off x="286875" y="623560"/>
            <a:ext cx="4707601" cy="2811058"/>
            <a:chOff x="293024" y="727604"/>
            <a:chExt cx="4707601" cy="281105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24" y="1023176"/>
              <a:ext cx="4707601" cy="251548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42897" y="727604"/>
              <a:ext cx="19864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연말 연초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피처셋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분포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666514-F82F-4CE3-93A9-551066AFEDEF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325DE-3F6E-4219-8C86-281DA4642BE2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4FDD3-6D53-4552-9116-32037FE1B98B}"/>
              </a:ext>
            </a:extLst>
          </p:cNvPr>
          <p:cNvSpPr/>
          <p:nvPr/>
        </p:nvSpPr>
        <p:spPr>
          <a:xfrm>
            <a:off x="5723722" y="1840609"/>
            <a:ext cx="25506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연휴기간 영향 파악</a:t>
            </a:r>
            <a:endParaRPr lang="en-US" altLang="ko-KR" sz="25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2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연말</a:t>
            </a:r>
            <a:r>
              <a:rPr lang="en-US" altLang="ko-KR" sz="2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0C5EA9-911F-42CB-A217-49E20E3A7DB5}"/>
              </a:ext>
            </a:extLst>
          </p:cNvPr>
          <p:cNvGrpSpPr/>
          <p:nvPr/>
        </p:nvGrpSpPr>
        <p:grpSpPr>
          <a:xfrm>
            <a:off x="5723722" y="2926757"/>
            <a:ext cx="7051273" cy="2404989"/>
            <a:chOff x="5675296" y="3072924"/>
            <a:chExt cx="7051273" cy="2404989"/>
          </a:xfrm>
        </p:grpSpPr>
        <p:sp>
          <p:nvSpPr>
            <p:cNvPr id="14" name="직사각형 13"/>
            <p:cNvSpPr/>
            <p:nvPr/>
          </p:nvSpPr>
          <p:spPr>
            <a:xfrm>
              <a:off x="5675296" y="3231144"/>
              <a:ext cx="7051273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연휴 기간 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연속해서 휴일인 경우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에도 </a:t>
              </a:r>
              <a:r>
                <a:rPr lang="ko-KR" altLang="en-US" sz="1400" i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휴일과 같이 연속적으로 하락한 모습을 보임</a:t>
              </a:r>
              <a:endParaRPr lang="en-US" altLang="ko-KR" sz="140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ko-KR" altLang="en-US" sz="14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연초 </a:t>
              </a:r>
              <a:r>
                <a:rPr lang="en-US" altLang="ko-KR" sz="14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2019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년 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12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월 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31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일 연말 모습 확인</a:t>
              </a:r>
              <a:endPara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ko-KR" altLang="en-US" sz="140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긴 연휴에 포함되는 날은 공휴일 및 주말과 같은 영향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을 받는 것을 확인함</a:t>
              </a:r>
              <a:endPara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endPara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로그인 수</a:t>
              </a:r>
              <a:r>
                <a:rPr lang="en-US" altLang="ko-KR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, 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제출 수 </a:t>
              </a:r>
              <a:r>
                <a:rPr lang="ko-KR" altLang="en-US" sz="14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또한 연휴 기간에 영향을 받아 </a:t>
              </a:r>
              <a:r>
                <a:rPr lang="ko-KR" altLang="en-US" sz="1400" b="0" i="0" dirty="0">
                  <a:solidFill>
                    <a:srgbClr val="000000"/>
                  </a:solidFill>
                  <a:effectLst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하락하는 것을 확인함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A765BE1-A44A-432F-9885-90D963324DFA}"/>
                </a:ext>
              </a:extLst>
            </p:cNvPr>
            <p:cNvSpPr/>
            <p:nvPr/>
          </p:nvSpPr>
          <p:spPr>
            <a:xfrm>
              <a:off x="5778218" y="3072924"/>
              <a:ext cx="707949" cy="15822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연휴 기간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13E28D9-C72F-448E-829B-B212845C69FA}"/>
                </a:ext>
              </a:extLst>
            </p:cNvPr>
            <p:cNvSpPr/>
            <p:nvPr/>
          </p:nvSpPr>
          <p:spPr>
            <a:xfrm>
              <a:off x="5781531" y="3733184"/>
              <a:ext cx="707949" cy="15822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연말</a:t>
              </a:r>
              <a:r>
                <a:rPr lang="en-US" altLang="ko-KR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/</a:t>
              </a:r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연초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24D6D87-ED4C-4D86-A965-B3BF1A7FE373}"/>
                </a:ext>
              </a:extLst>
            </p:cNvPr>
            <p:cNvSpPr/>
            <p:nvPr/>
          </p:nvSpPr>
          <p:spPr>
            <a:xfrm>
              <a:off x="5775028" y="4372915"/>
              <a:ext cx="707949" cy="15822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연휴 영향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2D48358-C800-4757-A616-7FBC85B1CEE0}"/>
                </a:ext>
              </a:extLst>
            </p:cNvPr>
            <p:cNvSpPr/>
            <p:nvPr/>
          </p:nvSpPr>
          <p:spPr>
            <a:xfrm>
              <a:off x="5781531" y="5006615"/>
              <a:ext cx="707949" cy="158220"/>
            </a:xfrm>
            <a:prstGeom prst="roundRect">
              <a:avLst/>
            </a:prstGeom>
            <a:solidFill>
              <a:srgbClr val="3B27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연휴 영향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5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2FD28229-AE4B-4C11-94C8-59F51A399474}"/>
              </a:ext>
            </a:extLst>
          </p:cNvPr>
          <p:cNvGrpSpPr/>
          <p:nvPr/>
        </p:nvGrpSpPr>
        <p:grpSpPr>
          <a:xfrm>
            <a:off x="5705474" y="-576"/>
            <a:ext cx="6486526" cy="6858000"/>
            <a:chOff x="-243613" y="1948143"/>
            <a:chExt cx="6486526" cy="6858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01D0E6B-7F23-45FC-A7DA-9E0CBE0A8BB3}"/>
                </a:ext>
              </a:extLst>
            </p:cNvPr>
            <p:cNvGrpSpPr/>
            <p:nvPr/>
          </p:nvGrpSpPr>
          <p:grpSpPr>
            <a:xfrm>
              <a:off x="791820" y="3789328"/>
              <a:ext cx="4920052" cy="3166006"/>
              <a:chOff x="1130863" y="3891510"/>
              <a:chExt cx="4920052" cy="3166006"/>
            </a:xfrm>
          </p:grpSpPr>
          <p:sp>
            <p:nvSpPr>
              <p:cNvPr id="32" name="제목 1">
                <a:extLst>
                  <a:ext uri="{FF2B5EF4-FFF2-40B4-BE49-F238E27FC236}">
                    <a16:creationId xmlns:a16="http://schemas.microsoft.com/office/drawing/2014/main" id="{4CAB1210-C4E7-42D3-97F0-A1831DF8EF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863" y="3891510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3792BC68-8A37-4872-9CBA-35A099E2BD62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3BB6FEB-0AB0-4385-8E20-C2F4B41FB705}"/>
                </a:ext>
              </a:extLst>
            </p:cNvPr>
            <p:cNvSpPr/>
            <p:nvPr/>
          </p:nvSpPr>
          <p:spPr>
            <a:xfrm>
              <a:off x="-243613" y="1948143"/>
              <a:ext cx="6486526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7ADC26-700C-403A-BFD3-FEB27627D680}"/>
              </a:ext>
            </a:extLst>
          </p:cNvPr>
          <p:cNvSpPr/>
          <p:nvPr/>
        </p:nvSpPr>
        <p:spPr>
          <a:xfrm>
            <a:off x="5998673" y="1915129"/>
            <a:ext cx="255069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연휴기간 영향 파악</a:t>
            </a:r>
            <a:endParaRPr lang="en-US" altLang="ko-KR" sz="25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2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연속적인 연휴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84874" y="2973479"/>
            <a:ext cx="7265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예를 들어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20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년의 경우 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피처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모두 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석가탄신일을 기점으로 하락하면서 연휴 기간 내내 하락세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노란색 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endParaRPr lang="ko-KR" altLang="en-US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도넛 15"/>
          <p:cNvSpPr/>
          <p:nvPr/>
        </p:nvSpPr>
        <p:spPr>
          <a:xfrm>
            <a:off x="3147059" y="2116877"/>
            <a:ext cx="591503" cy="445489"/>
          </a:xfrm>
          <a:prstGeom prst="donut">
            <a:avLst>
              <a:gd name="adj" fmla="val 181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도넛 16"/>
          <p:cNvSpPr/>
          <p:nvPr/>
        </p:nvSpPr>
        <p:spPr>
          <a:xfrm>
            <a:off x="3305001" y="5674724"/>
            <a:ext cx="591503" cy="445489"/>
          </a:xfrm>
          <a:prstGeom prst="donut">
            <a:avLst>
              <a:gd name="adj" fmla="val 181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60021" y="3551939"/>
            <a:ext cx="71345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위의 기간들은 황금연휴 기간으로</a:t>
            </a: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 4/30, 5/1, 5/2, 5/3, 5/4, 5/5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 </a:t>
            </a:r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일동안 이어지는 연휴기간 임</a:t>
            </a: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   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일동안 이어지는 연휴기간 임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</a:p>
          <a:p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0" y="973911"/>
            <a:ext cx="5387260" cy="23635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69" y="3812455"/>
            <a:ext cx="5473333" cy="26544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1318" y="3435245"/>
            <a:ext cx="2603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연속적 연휴기간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 info]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3305" y="615762"/>
            <a:ext cx="2768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연속적 연휴기간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피처셋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1" name="액자 10"/>
          <p:cNvSpPr/>
          <p:nvPr/>
        </p:nvSpPr>
        <p:spPr>
          <a:xfrm>
            <a:off x="1581150" y="2305051"/>
            <a:ext cx="828675" cy="713446"/>
          </a:xfrm>
          <a:prstGeom prst="frame">
            <a:avLst>
              <a:gd name="adj1" fmla="val 1389"/>
            </a:avLst>
          </a:prstGeom>
          <a:solidFill>
            <a:schemeClr val="bg2"/>
          </a:solidFill>
          <a:ln>
            <a:solidFill>
              <a:srgbClr val="584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액자 19"/>
          <p:cNvSpPr/>
          <p:nvPr/>
        </p:nvSpPr>
        <p:spPr>
          <a:xfrm>
            <a:off x="3896504" y="1898135"/>
            <a:ext cx="849639" cy="1264515"/>
          </a:xfrm>
          <a:prstGeom prst="frame">
            <a:avLst>
              <a:gd name="adj1" fmla="val 1389"/>
            </a:avLst>
          </a:prstGeom>
          <a:ln>
            <a:solidFill>
              <a:srgbClr val="584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1496031" y="4642352"/>
            <a:ext cx="828675" cy="1479377"/>
          </a:xfrm>
          <a:prstGeom prst="frame">
            <a:avLst>
              <a:gd name="adj1" fmla="val 1389"/>
            </a:avLst>
          </a:prstGeom>
          <a:ln>
            <a:solidFill>
              <a:srgbClr val="584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4048124" y="4642352"/>
            <a:ext cx="828675" cy="1479377"/>
          </a:xfrm>
          <a:prstGeom prst="frame">
            <a:avLst>
              <a:gd name="adj1" fmla="val 1389"/>
            </a:avLst>
          </a:prstGeom>
          <a:ln>
            <a:solidFill>
              <a:srgbClr val="584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A5D886-AFEB-4173-95A1-4AC60C028F63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F266B-BB21-4F2D-91F3-93195C057448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0FACB65-4255-4B61-98C7-1BC09D5B6D20}"/>
              </a:ext>
            </a:extLst>
          </p:cNvPr>
          <p:cNvSpPr/>
          <p:nvPr/>
        </p:nvSpPr>
        <p:spPr>
          <a:xfrm>
            <a:off x="6006397" y="4475680"/>
            <a:ext cx="7134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5847CD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▶ 연휴 기간 사이에 있는 평일도 휴일로 포함 시킬 수 있어 보임</a:t>
            </a:r>
            <a:endParaRPr lang="en-US" altLang="ko-KR" sz="1400" b="0" i="0" dirty="0">
              <a:solidFill>
                <a:srgbClr val="5847CD"/>
              </a:solidFill>
              <a:effectLst/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5486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789BF3-6366-4631-951A-40D9D7A2070F}"/>
              </a:ext>
            </a:extLst>
          </p:cNvPr>
          <p:cNvGrpSpPr/>
          <p:nvPr/>
        </p:nvGrpSpPr>
        <p:grpSpPr>
          <a:xfrm>
            <a:off x="4495800" y="-576"/>
            <a:ext cx="7696200" cy="6858000"/>
            <a:chOff x="-1453287" y="1948143"/>
            <a:chExt cx="7696200" cy="685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C93637-D019-4E06-9920-BA0C73275C08}"/>
                </a:ext>
              </a:extLst>
            </p:cNvPr>
            <p:cNvGrpSpPr/>
            <p:nvPr/>
          </p:nvGrpSpPr>
          <p:grpSpPr>
            <a:xfrm>
              <a:off x="791820" y="3789328"/>
              <a:ext cx="4920052" cy="3166006"/>
              <a:chOff x="1130863" y="3891510"/>
              <a:chExt cx="4920052" cy="3166006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D08F494C-819E-4414-AF67-A6A76FD124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0863" y="3891510"/>
                <a:ext cx="4920052" cy="31092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8000" dirty="0">
                    <a:solidFill>
                      <a:schemeClr val="tx1">
                        <a:lumMod val="95000"/>
                        <a:lumOff val="5000"/>
                        <a:alpha val="10000"/>
                      </a:schemeClr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EDA</a:t>
                </a:r>
                <a:endParaRPr lang="ko-KR" altLang="en-US" sz="18000" dirty="0">
                  <a:solidFill>
                    <a:schemeClr val="tx1">
                      <a:lumMod val="95000"/>
                      <a:lumOff val="5000"/>
                      <a:alpha val="10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12C2510-72AF-4F72-B467-F7ABE4CC70CC}"/>
                  </a:ext>
                </a:extLst>
              </p:cNvPr>
              <p:cNvSpPr/>
              <p:nvPr/>
            </p:nvSpPr>
            <p:spPr>
              <a:xfrm>
                <a:off x="2079924" y="4061164"/>
                <a:ext cx="3027859" cy="2996352"/>
              </a:xfrm>
              <a:custGeom>
                <a:avLst/>
                <a:gdLst>
                  <a:gd name="connsiteX0" fmla="*/ 1513929 w 3027859"/>
                  <a:gd name="connsiteY0" fmla="*/ 797291 h 2996352"/>
                  <a:gd name="connsiteX1" fmla="*/ 846916 w 3027859"/>
                  <a:gd name="connsiteY1" fmla="*/ 1507139 h 2996352"/>
                  <a:gd name="connsiteX2" fmla="*/ 1513929 w 3027859"/>
                  <a:gd name="connsiteY2" fmla="*/ 2216987 h 2996352"/>
                  <a:gd name="connsiteX3" fmla="*/ 2180942 w 3027859"/>
                  <a:gd name="connsiteY3" fmla="*/ 1507139 h 2996352"/>
                  <a:gd name="connsiteX4" fmla="*/ 1513929 w 3027859"/>
                  <a:gd name="connsiteY4" fmla="*/ 797291 h 2996352"/>
                  <a:gd name="connsiteX5" fmla="*/ 1116779 w 3027859"/>
                  <a:gd name="connsiteY5" fmla="*/ 0 h 2996352"/>
                  <a:gd name="connsiteX6" fmla="*/ 1131117 w 3027859"/>
                  <a:gd name="connsiteY6" fmla="*/ 46189 h 2996352"/>
                  <a:gd name="connsiteX7" fmla="*/ 1517044 w 3027859"/>
                  <a:gd name="connsiteY7" fmla="*/ 301999 h 2996352"/>
                  <a:gd name="connsiteX8" fmla="*/ 1902972 w 3027859"/>
                  <a:gd name="connsiteY8" fmla="*/ 46189 h 2996352"/>
                  <a:gd name="connsiteX9" fmla="*/ 1917309 w 3027859"/>
                  <a:gd name="connsiteY9" fmla="*/ 0 h 2996352"/>
                  <a:gd name="connsiteX10" fmla="*/ 1979095 w 3027859"/>
                  <a:gd name="connsiteY10" fmla="*/ 15886 h 2996352"/>
                  <a:gd name="connsiteX11" fmla="*/ 3024286 w 3027859"/>
                  <a:gd name="connsiteY11" fmla="*/ 1120827 h 2996352"/>
                  <a:gd name="connsiteX12" fmla="*/ 3027859 w 3027859"/>
                  <a:gd name="connsiteY12" fmla="*/ 1138024 h 2996352"/>
                  <a:gd name="connsiteX13" fmla="*/ 2986426 w 3027859"/>
                  <a:gd name="connsiteY13" fmla="*/ 1142200 h 2996352"/>
                  <a:gd name="connsiteX14" fmla="*/ 2651994 w 3027859"/>
                  <a:gd name="connsiteY14" fmla="*/ 1552533 h 2996352"/>
                  <a:gd name="connsiteX15" fmla="*/ 2986426 w 3027859"/>
                  <a:gd name="connsiteY15" fmla="*/ 1962866 h 2996352"/>
                  <a:gd name="connsiteX16" fmla="*/ 2999198 w 3027859"/>
                  <a:gd name="connsiteY16" fmla="*/ 1964153 h 2996352"/>
                  <a:gd name="connsiteX17" fmla="*/ 2989197 w 3027859"/>
                  <a:gd name="connsiteY17" fmla="*/ 1998170 h 2996352"/>
                  <a:gd name="connsiteX18" fmla="*/ 1979095 w 3027859"/>
                  <a:gd name="connsiteY18" fmla="*/ 2983761 h 2996352"/>
                  <a:gd name="connsiteX19" fmla="*/ 1930124 w 3027859"/>
                  <a:gd name="connsiteY19" fmla="*/ 2996352 h 2996352"/>
                  <a:gd name="connsiteX20" fmla="*/ 1927377 w 3027859"/>
                  <a:gd name="connsiteY20" fmla="*/ 2969095 h 2996352"/>
                  <a:gd name="connsiteX21" fmla="*/ 1517044 w 3027859"/>
                  <a:gd name="connsiteY21" fmla="*/ 2634664 h 2996352"/>
                  <a:gd name="connsiteX22" fmla="*/ 1106711 w 3027859"/>
                  <a:gd name="connsiteY22" fmla="*/ 2969095 h 2996352"/>
                  <a:gd name="connsiteX23" fmla="*/ 1103964 w 3027859"/>
                  <a:gd name="connsiteY23" fmla="*/ 2996352 h 2996352"/>
                  <a:gd name="connsiteX24" fmla="*/ 1054994 w 3027859"/>
                  <a:gd name="connsiteY24" fmla="*/ 2983761 h 2996352"/>
                  <a:gd name="connsiteX25" fmla="*/ 9803 w 3027859"/>
                  <a:gd name="connsiteY25" fmla="*/ 1878820 h 2996352"/>
                  <a:gd name="connsiteX26" fmla="*/ 0 w 3027859"/>
                  <a:gd name="connsiteY26" fmla="*/ 1831643 h 2996352"/>
                  <a:gd name="connsiteX27" fmla="*/ 52216 w 3027859"/>
                  <a:gd name="connsiteY27" fmla="*/ 1815435 h 2996352"/>
                  <a:gd name="connsiteX28" fmla="*/ 308026 w 3027859"/>
                  <a:gd name="connsiteY28" fmla="*/ 1429508 h 2996352"/>
                  <a:gd name="connsiteX29" fmla="*/ 52216 w 3027859"/>
                  <a:gd name="connsiteY29" fmla="*/ 1043580 h 2996352"/>
                  <a:gd name="connsiteX30" fmla="*/ 34161 w 3027859"/>
                  <a:gd name="connsiteY30" fmla="*/ 1037976 h 2996352"/>
                  <a:gd name="connsiteX31" fmla="*/ 44891 w 3027859"/>
                  <a:gd name="connsiteY31" fmla="*/ 1001478 h 2996352"/>
                  <a:gd name="connsiteX32" fmla="*/ 1054994 w 3027859"/>
                  <a:gd name="connsiteY32" fmla="*/ 15886 h 2996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27859" h="2996352">
                    <a:moveTo>
                      <a:pt x="1513929" y="797291"/>
                    </a:moveTo>
                    <a:cubicBezTo>
                      <a:pt x="1145548" y="797291"/>
                      <a:pt x="846916" y="1115101"/>
                      <a:pt x="846916" y="1507139"/>
                    </a:cubicBezTo>
                    <a:cubicBezTo>
                      <a:pt x="846916" y="1899177"/>
                      <a:pt x="1145548" y="2216987"/>
                      <a:pt x="1513929" y="2216987"/>
                    </a:cubicBezTo>
                    <a:cubicBezTo>
                      <a:pt x="1882310" y="2216987"/>
                      <a:pt x="2180942" y="1899177"/>
                      <a:pt x="2180942" y="1507139"/>
                    </a:cubicBezTo>
                    <a:cubicBezTo>
                      <a:pt x="2180942" y="1115101"/>
                      <a:pt x="1882310" y="797291"/>
                      <a:pt x="1513929" y="797291"/>
                    </a:cubicBezTo>
                    <a:close/>
                    <a:moveTo>
                      <a:pt x="1116779" y="0"/>
                    </a:moveTo>
                    <a:lnTo>
                      <a:pt x="1131117" y="46189"/>
                    </a:lnTo>
                    <a:cubicBezTo>
                      <a:pt x="1194700" y="196518"/>
                      <a:pt x="1343554" y="301999"/>
                      <a:pt x="1517044" y="301999"/>
                    </a:cubicBezTo>
                    <a:cubicBezTo>
                      <a:pt x="1690535" y="301999"/>
                      <a:pt x="1839388" y="196518"/>
                      <a:pt x="1902972" y="46189"/>
                    </a:cubicBezTo>
                    <a:lnTo>
                      <a:pt x="1917309" y="0"/>
                    </a:lnTo>
                    <a:lnTo>
                      <a:pt x="1979095" y="15886"/>
                    </a:lnTo>
                    <a:cubicBezTo>
                      <a:pt x="2493001" y="175728"/>
                      <a:pt x="2892530" y="595174"/>
                      <a:pt x="3024286" y="1120827"/>
                    </a:cubicBezTo>
                    <a:lnTo>
                      <a:pt x="3027859" y="1138024"/>
                    </a:lnTo>
                    <a:lnTo>
                      <a:pt x="2986426" y="1142200"/>
                    </a:lnTo>
                    <a:cubicBezTo>
                      <a:pt x="2795566" y="1181256"/>
                      <a:pt x="2651994" y="1350128"/>
                      <a:pt x="2651994" y="1552533"/>
                    </a:cubicBezTo>
                    <a:cubicBezTo>
                      <a:pt x="2651994" y="1754938"/>
                      <a:pt x="2795566" y="1923811"/>
                      <a:pt x="2986426" y="1962866"/>
                    </a:cubicBezTo>
                    <a:lnTo>
                      <a:pt x="2999198" y="1964153"/>
                    </a:lnTo>
                    <a:lnTo>
                      <a:pt x="2989197" y="1998170"/>
                    </a:lnTo>
                    <a:cubicBezTo>
                      <a:pt x="2830387" y="2467468"/>
                      <a:pt x="2453470" y="2836215"/>
                      <a:pt x="1979095" y="2983761"/>
                    </a:cubicBezTo>
                    <a:lnTo>
                      <a:pt x="1930124" y="2996352"/>
                    </a:lnTo>
                    <a:lnTo>
                      <a:pt x="1927377" y="2969095"/>
                    </a:lnTo>
                    <a:cubicBezTo>
                      <a:pt x="1888322" y="2778235"/>
                      <a:pt x="1719449" y="2634664"/>
                      <a:pt x="1517044" y="2634664"/>
                    </a:cubicBezTo>
                    <a:cubicBezTo>
                      <a:pt x="1314639" y="2634664"/>
                      <a:pt x="1145767" y="2778235"/>
                      <a:pt x="1106711" y="2969095"/>
                    </a:cubicBezTo>
                    <a:lnTo>
                      <a:pt x="1103964" y="2996352"/>
                    </a:lnTo>
                    <a:lnTo>
                      <a:pt x="1054994" y="2983761"/>
                    </a:lnTo>
                    <a:cubicBezTo>
                      <a:pt x="541088" y="2823920"/>
                      <a:pt x="141559" y="2404474"/>
                      <a:pt x="9803" y="1878820"/>
                    </a:cubicBezTo>
                    <a:lnTo>
                      <a:pt x="0" y="1831643"/>
                    </a:lnTo>
                    <a:lnTo>
                      <a:pt x="52216" y="1815435"/>
                    </a:lnTo>
                    <a:cubicBezTo>
                      <a:pt x="202545" y="1751851"/>
                      <a:pt x="308026" y="1602998"/>
                      <a:pt x="308026" y="1429508"/>
                    </a:cubicBezTo>
                    <a:cubicBezTo>
                      <a:pt x="308026" y="1256018"/>
                      <a:pt x="202545" y="1107164"/>
                      <a:pt x="52216" y="1043580"/>
                    </a:cubicBezTo>
                    <a:lnTo>
                      <a:pt x="34161" y="1037976"/>
                    </a:lnTo>
                    <a:lnTo>
                      <a:pt x="44891" y="1001478"/>
                    </a:lnTo>
                    <a:cubicBezTo>
                      <a:pt x="203702" y="532180"/>
                      <a:pt x="580619" y="163433"/>
                      <a:pt x="1054994" y="15886"/>
                    </a:cubicBezTo>
                    <a:close/>
                  </a:path>
                </a:pathLst>
              </a:custGeom>
              <a:solidFill>
                <a:srgbClr val="8072D7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lt1">
                      <a:alpha val="0"/>
                    </a:schemeClr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B3DB76-CF78-4BC2-A45B-E81FCB6F0268}"/>
                </a:ext>
              </a:extLst>
            </p:cNvPr>
            <p:cNvSpPr/>
            <p:nvPr/>
          </p:nvSpPr>
          <p:spPr>
            <a:xfrm>
              <a:off x="-1453287" y="1948143"/>
              <a:ext cx="7696200" cy="6858000"/>
            </a:xfrm>
            <a:prstGeom prst="rect">
              <a:avLst/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4402"/>
          <a:stretch/>
        </p:blipFill>
        <p:spPr>
          <a:xfrm>
            <a:off x="214157" y="1415549"/>
            <a:ext cx="5578700" cy="439194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96000" y="3277706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일별 진행중인 대회 개수가 다르고 그에 따른 </a:t>
            </a:r>
            <a:r>
              <a:rPr lang="ko-KR" altLang="en-US" sz="14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참가자 수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또한 다름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진행중인 대회 수에 따른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Y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분포 차이 확인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진행되는 대회 수가 많을 수록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Y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모두 커짐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000000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-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해당 일자에 진행 중인 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개수에도 피처가 영향을 받음을 확인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9334" y="1115817"/>
            <a:ext cx="3676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개수 별 피처 셋 분포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4FA26C-6814-466C-AA65-D9DBE4A11FE1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5148A-5888-4765-BC6D-4CFFAE1A3944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 EDA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03097-5867-46C9-893F-246027111293}"/>
              </a:ext>
            </a:extLst>
          </p:cNvPr>
          <p:cNvSpPr/>
          <p:nvPr/>
        </p:nvSpPr>
        <p:spPr>
          <a:xfrm>
            <a:off x="6221510" y="2210912"/>
            <a:ext cx="318228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특수 패턴</a:t>
            </a:r>
            <a:endParaRPr lang="en-US" altLang="ko-KR" sz="25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25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일별 대회 개수의 영향력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DB63523-1E94-4BCD-A354-0752143C0231}"/>
              </a:ext>
            </a:extLst>
          </p:cNvPr>
          <p:cNvSpPr/>
          <p:nvPr/>
        </p:nvSpPr>
        <p:spPr>
          <a:xfrm>
            <a:off x="6096000" y="4976397"/>
            <a:ext cx="71345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5847CD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▶ 대회 개수에 따른 데이터 분할 가능성이 보임</a:t>
            </a:r>
            <a:endParaRPr lang="en-US" altLang="ko-KR" sz="1400" b="0" i="0" dirty="0">
              <a:solidFill>
                <a:srgbClr val="5847CD"/>
              </a:solidFill>
              <a:effectLst/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0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C5DF8E32-DEEB-4E86-8825-CE6DBDB089E7}"/>
              </a:ext>
            </a:extLst>
          </p:cNvPr>
          <p:cNvGrpSpPr/>
          <p:nvPr/>
        </p:nvGrpSpPr>
        <p:grpSpPr>
          <a:xfrm>
            <a:off x="1096800" y="2117833"/>
            <a:ext cx="5460289" cy="2996352"/>
            <a:chOff x="1096800" y="2117833"/>
            <a:chExt cx="5460289" cy="2996352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0ABCEDF-F805-405F-8895-DDA5BE10D5EC}"/>
                </a:ext>
              </a:extLst>
            </p:cNvPr>
            <p:cNvGrpSpPr/>
            <p:nvPr/>
          </p:nvGrpSpPr>
          <p:grpSpPr>
            <a:xfrm>
              <a:off x="1096800" y="2117833"/>
              <a:ext cx="3027859" cy="2996352"/>
              <a:chOff x="1329401" y="1854471"/>
              <a:chExt cx="3141970" cy="3109275"/>
            </a:xfrm>
          </p:grpSpPr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1690FD3D-5CA4-46CA-9B74-8C803E1BCC53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E7353B21-FFDF-43AE-8F9D-F8BE5EF2E46F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98F8A56-0D60-4453-9C8D-95BABD8E3749}"/>
                </a:ext>
              </a:extLst>
            </p:cNvPr>
            <p:cNvGrpSpPr/>
            <p:nvPr/>
          </p:nvGrpSpPr>
          <p:grpSpPr>
            <a:xfrm>
              <a:off x="1893562" y="2117833"/>
              <a:ext cx="3027859" cy="2996352"/>
              <a:chOff x="1329401" y="1854471"/>
              <a:chExt cx="3141970" cy="3109275"/>
            </a:xfrm>
          </p:grpSpPr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5813AED2-EE41-4859-8A74-A22B7AEB74B9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5A4B200-C547-4492-8FA2-A2226AA77288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B3D95D31-B51C-4020-86B9-028F647C8F2D}"/>
                </a:ext>
              </a:extLst>
            </p:cNvPr>
            <p:cNvGrpSpPr/>
            <p:nvPr/>
          </p:nvGrpSpPr>
          <p:grpSpPr>
            <a:xfrm>
              <a:off x="2712872" y="2117833"/>
              <a:ext cx="3027859" cy="2996352"/>
              <a:chOff x="1329401" y="1854471"/>
              <a:chExt cx="3141970" cy="3109275"/>
            </a:xfrm>
          </p:grpSpPr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1B5B0351-DFEF-4F02-8882-D59BA104611A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EF29A1A-99BA-4353-B535-04589B9963CF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22CAB05-2DB0-45C5-8ADF-42530C483CEC}"/>
                </a:ext>
              </a:extLst>
            </p:cNvPr>
            <p:cNvGrpSpPr/>
            <p:nvPr/>
          </p:nvGrpSpPr>
          <p:grpSpPr>
            <a:xfrm>
              <a:off x="3529230" y="2117833"/>
              <a:ext cx="3027859" cy="2996352"/>
              <a:chOff x="1329401" y="1854471"/>
              <a:chExt cx="3141970" cy="3109275"/>
            </a:xfrm>
          </p:grpSpPr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BD4417D4-E3BB-4C41-A871-B28614281DEC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FFFC17B-ECB5-4C10-811F-741D37E18FD4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B6296A1-C1CB-4109-B3DD-CFAC0D7D4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071" y="2294881"/>
            <a:ext cx="6568009" cy="1721997"/>
          </a:xfrm>
        </p:spPr>
        <p:txBody>
          <a:bodyPr>
            <a:normAutofit/>
          </a:bodyPr>
          <a:lstStyle/>
          <a:p>
            <a:pPr algn="l"/>
            <a: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Feature engineering </a:t>
            </a:r>
            <a:b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&amp; modeling</a:t>
            </a:r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5CB3813-D551-490E-850C-52B6ECDC5140}"/>
              </a:ext>
            </a:extLst>
          </p:cNvPr>
          <p:cNvSpPr/>
          <p:nvPr/>
        </p:nvSpPr>
        <p:spPr>
          <a:xfrm>
            <a:off x="7753610" y="2184981"/>
            <a:ext cx="3027859" cy="2996352"/>
          </a:xfrm>
          <a:custGeom>
            <a:avLst/>
            <a:gdLst>
              <a:gd name="connsiteX0" fmla="*/ 1513929 w 3027859"/>
              <a:gd name="connsiteY0" fmla="*/ 797291 h 2996352"/>
              <a:gd name="connsiteX1" fmla="*/ 846916 w 3027859"/>
              <a:gd name="connsiteY1" fmla="*/ 1507139 h 2996352"/>
              <a:gd name="connsiteX2" fmla="*/ 1513929 w 3027859"/>
              <a:gd name="connsiteY2" fmla="*/ 2216987 h 2996352"/>
              <a:gd name="connsiteX3" fmla="*/ 2180942 w 3027859"/>
              <a:gd name="connsiteY3" fmla="*/ 1507139 h 2996352"/>
              <a:gd name="connsiteX4" fmla="*/ 1513929 w 3027859"/>
              <a:gd name="connsiteY4" fmla="*/ 797291 h 2996352"/>
              <a:gd name="connsiteX5" fmla="*/ 1116779 w 3027859"/>
              <a:gd name="connsiteY5" fmla="*/ 0 h 2996352"/>
              <a:gd name="connsiteX6" fmla="*/ 1131117 w 3027859"/>
              <a:gd name="connsiteY6" fmla="*/ 46189 h 2996352"/>
              <a:gd name="connsiteX7" fmla="*/ 1517044 w 3027859"/>
              <a:gd name="connsiteY7" fmla="*/ 301999 h 2996352"/>
              <a:gd name="connsiteX8" fmla="*/ 1902972 w 3027859"/>
              <a:gd name="connsiteY8" fmla="*/ 46189 h 2996352"/>
              <a:gd name="connsiteX9" fmla="*/ 1917309 w 3027859"/>
              <a:gd name="connsiteY9" fmla="*/ 0 h 2996352"/>
              <a:gd name="connsiteX10" fmla="*/ 1979095 w 3027859"/>
              <a:gd name="connsiteY10" fmla="*/ 15886 h 2996352"/>
              <a:gd name="connsiteX11" fmla="*/ 3024286 w 3027859"/>
              <a:gd name="connsiteY11" fmla="*/ 1120827 h 2996352"/>
              <a:gd name="connsiteX12" fmla="*/ 3027859 w 3027859"/>
              <a:gd name="connsiteY12" fmla="*/ 1138024 h 2996352"/>
              <a:gd name="connsiteX13" fmla="*/ 2986426 w 3027859"/>
              <a:gd name="connsiteY13" fmla="*/ 1142200 h 2996352"/>
              <a:gd name="connsiteX14" fmla="*/ 2651994 w 3027859"/>
              <a:gd name="connsiteY14" fmla="*/ 1552533 h 2996352"/>
              <a:gd name="connsiteX15" fmla="*/ 2986426 w 3027859"/>
              <a:gd name="connsiteY15" fmla="*/ 1962866 h 2996352"/>
              <a:gd name="connsiteX16" fmla="*/ 2999198 w 3027859"/>
              <a:gd name="connsiteY16" fmla="*/ 1964153 h 2996352"/>
              <a:gd name="connsiteX17" fmla="*/ 2989197 w 3027859"/>
              <a:gd name="connsiteY17" fmla="*/ 1998170 h 2996352"/>
              <a:gd name="connsiteX18" fmla="*/ 1979095 w 3027859"/>
              <a:gd name="connsiteY18" fmla="*/ 2983761 h 2996352"/>
              <a:gd name="connsiteX19" fmla="*/ 1930124 w 3027859"/>
              <a:gd name="connsiteY19" fmla="*/ 2996352 h 2996352"/>
              <a:gd name="connsiteX20" fmla="*/ 1927377 w 3027859"/>
              <a:gd name="connsiteY20" fmla="*/ 2969095 h 2996352"/>
              <a:gd name="connsiteX21" fmla="*/ 1517044 w 3027859"/>
              <a:gd name="connsiteY21" fmla="*/ 2634664 h 2996352"/>
              <a:gd name="connsiteX22" fmla="*/ 1106711 w 3027859"/>
              <a:gd name="connsiteY22" fmla="*/ 2969095 h 2996352"/>
              <a:gd name="connsiteX23" fmla="*/ 1103964 w 3027859"/>
              <a:gd name="connsiteY23" fmla="*/ 2996352 h 2996352"/>
              <a:gd name="connsiteX24" fmla="*/ 1054994 w 3027859"/>
              <a:gd name="connsiteY24" fmla="*/ 2983761 h 2996352"/>
              <a:gd name="connsiteX25" fmla="*/ 9803 w 3027859"/>
              <a:gd name="connsiteY25" fmla="*/ 1878820 h 2996352"/>
              <a:gd name="connsiteX26" fmla="*/ 0 w 3027859"/>
              <a:gd name="connsiteY26" fmla="*/ 1831643 h 2996352"/>
              <a:gd name="connsiteX27" fmla="*/ 52216 w 3027859"/>
              <a:gd name="connsiteY27" fmla="*/ 1815435 h 2996352"/>
              <a:gd name="connsiteX28" fmla="*/ 308026 w 3027859"/>
              <a:gd name="connsiteY28" fmla="*/ 1429508 h 2996352"/>
              <a:gd name="connsiteX29" fmla="*/ 52216 w 3027859"/>
              <a:gd name="connsiteY29" fmla="*/ 1043580 h 2996352"/>
              <a:gd name="connsiteX30" fmla="*/ 34161 w 3027859"/>
              <a:gd name="connsiteY30" fmla="*/ 1037976 h 2996352"/>
              <a:gd name="connsiteX31" fmla="*/ 44891 w 3027859"/>
              <a:gd name="connsiteY31" fmla="*/ 1001478 h 2996352"/>
              <a:gd name="connsiteX32" fmla="*/ 1054994 w 3027859"/>
              <a:gd name="connsiteY32" fmla="*/ 15886 h 29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27859" h="2996352">
                <a:moveTo>
                  <a:pt x="1513929" y="797291"/>
                </a:moveTo>
                <a:cubicBezTo>
                  <a:pt x="1145548" y="797291"/>
                  <a:pt x="846916" y="1115101"/>
                  <a:pt x="846916" y="1507139"/>
                </a:cubicBezTo>
                <a:cubicBezTo>
                  <a:pt x="846916" y="1899177"/>
                  <a:pt x="1145548" y="2216987"/>
                  <a:pt x="1513929" y="2216987"/>
                </a:cubicBezTo>
                <a:cubicBezTo>
                  <a:pt x="1882310" y="2216987"/>
                  <a:pt x="2180942" y="1899177"/>
                  <a:pt x="2180942" y="1507139"/>
                </a:cubicBezTo>
                <a:cubicBezTo>
                  <a:pt x="2180942" y="1115101"/>
                  <a:pt x="1882310" y="797291"/>
                  <a:pt x="1513929" y="797291"/>
                </a:cubicBezTo>
                <a:close/>
                <a:moveTo>
                  <a:pt x="1116779" y="0"/>
                </a:moveTo>
                <a:lnTo>
                  <a:pt x="1131117" y="46189"/>
                </a:lnTo>
                <a:cubicBezTo>
                  <a:pt x="1194700" y="196518"/>
                  <a:pt x="1343554" y="301999"/>
                  <a:pt x="1517044" y="301999"/>
                </a:cubicBezTo>
                <a:cubicBezTo>
                  <a:pt x="1690535" y="301999"/>
                  <a:pt x="1839388" y="196518"/>
                  <a:pt x="1902972" y="46189"/>
                </a:cubicBezTo>
                <a:lnTo>
                  <a:pt x="1917309" y="0"/>
                </a:lnTo>
                <a:lnTo>
                  <a:pt x="1979095" y="15886"/>
                </a:lnTo>
                <a:cubicBezTo>
                  <a:pt x="2493001" y="175728"/>
                  <a:pt x="2892530" y="595174"/>
                  <a:pt x="3024286" y="1120827"/>
                </a:cubicBezTo>
                <a:lnTo>
                  <a:pt x="3027859" y="1138024"/>
                </a:lnTo>
                <a:lnTo>
                  <a:pt x="2986426" y="1142200"/>
                </a:lnTo>
                <a:cubicBezTo>
                  <a:pt x="2795566" y="1181256"/>
                  <a:pt x="2651994" y="1350128"/>
                  <a:pt x="2651994" y="1552533"/>
                </a:cubicBezTo>
                <a:cubicBezTo>
                  <a:pt x="2651994" y="1754938"/>
                  <a:pt x="2795566" y="1923811"/>
                  <a:pt x="2986426" y="1962866"/>
                </a:cubicBezTo>
                <a:lnTo>
                  <a:pt x="2999198" y="1964153"/>
                </a:lnTo>
                <a:lnTo>
                  <a:pt x="2989197" y="1998170"/>
                </a:lnTo>
                <a:cubicBezTo>
                  <a:pt x="2830387" y="2467468"/>
                  <a:pt x="2453470" y="2836215"/>
                  <a:pt x="1979095" y="2983761"/>
                </a:cubicBezTo>
                <a:lnTo>
                  <a:pt x="1930124" y="2996352"/>
                </a:lnTo>
                <a:lnTo>
                  <a:pt x="1927377" y="2969095"/>
                </a:lnTo>
                <a:cubicBezTo>
                  <a:pt x="1888322" y="2778235"/>
                  <a:pt x="1719449" y="2634664"/>
                  <a:pt x="1517044" y="2634664"/>
                </a:cubicBezTo>
                <a:cubicBezTo>
                  <a:pt x="1314639" y="2634664"/>
                  <a:pt x="1145767" y="2778235"/>
                  <a:pt x="1106711" y="2969095"/>
                </a:cubicBezTo>
                <a:lnTo>
                  <a:pt x="1103964" y="2996352"/>
                </a:lnTo>
                <a:lnTo>
                  <a:pt x="1054994" y="2983761"/>
                </a:lnTo>
                <a:cubicBezTo>
                  <a:pt x="541088" y="2823920"/>
                  <a:pt x="141559" y="2404474"/>
                  <a:pt x="9803" y="1878820"/>
                </a:cubicBezTo>
                <a:lnTo>
                  <a:pt x="0" y="1831643"/>
                </a:lnTo>
                <a:lnTo>
                  <a:pt x="52216" y="1815435"/>
                </a:lnTo>
                <a:cubicBezTo>
                  <a:pt x="202545" y="1751851"/>
                  <a:pt x="308026" y="1602998"/>
                  <a:pt x="308026" y="1429508"/>
                </a:cubicBezTo>
                <a:cubicBezTo>
                  <a:pt x="308026" y="1256018"/>
                  <a:pt x="202545" y="1107164"/>
                  <a:pt x="52216" y="1043580"/>
                </a:cubicBezTo>
                <a:lnTo>
                  <a:pt x="34161" y="1037976"/>
                </a:lnTo>
                <a:lnTo>
                  <a:pt x="44891" y="1001478"/>
                </a:lnTo>
                <a:cubicBezTo>
                  <a:pt x="203702" y="532180"/>
                  <a:pt x="580619" y="163433"/>
                  <a:pt x="1054994" y="15886"/>
                </a:cubicBezTo>
                <a:close/>
              </a:path>
            </a:pathLst>
          </a:custGeom>
          <a:solidFill>
            <a:srgbClr val="807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187DE74-52C3-4B34-8B49-F264644DD15E}"/>
              </a:ext>
            </a:extLst>
          </p:cNvPr>
          <p:cNvSpPr txBox="1">
            <a:spLocks/>
          </p:cNvSpPr>
          <p:nvPr/>
        </p:nvSpPr>
        <p:spPr>
          <a:xfrm>
            <a:off x="7884717" y="1943235"/>
            <a:ext cx="2930282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7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</a:t>
            </a:r>
            <a:endParaRPr lang="ko-KR" altLang="en-US" sz="170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56C3E8-1581-4086-A48C-B65C518C9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844" y="4016878"/>
            <a:ext cx="4661043" cy="1482993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LSTM</a:t>
            </a:r>
          </a:p>
          <a:p>
            <a:pPr algn="l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XGB</a:t>
            </a:r>
          </a:p>
          <a:p>
            <a:pPr algn="l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EXTRA TREE</a:t>
            </a:r>
          </a:p>
          <a:p>
            <a:pPr algn="l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- Weighted Average Ensemble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574430B-2F98-488A-BFE7-6C41A4FD24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29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7C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296A1-C1CB-4109-B3DD-CFAC0D7D4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1935"/>
            <a:ext cx="9144000" cy="105472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LSTM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0218EE5-A2CD-463F-AD32-388978D13415}"/>
              </a:ext>
            </a:extLst>
          </p:cNvPr>
          <p:cNvSpPr txBox="1">
            <a:spLocks/>
          </p:cNvSpPr>
          <p:nvPr/>
        </p:nvSpPr>
        <p:spPr>
          <a:xfrm>
            <a:off x="1727200" y="2846128"/>
            <a:ext cx="9144000" cy="1165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D2CD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Feature engineering &amp; modeling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A8F90D-A816-40A9-AEEB-E24E1C810A5D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AEA71DC-7080-4F84-B4F4-254E1FE1C55A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DC997C4-1BEE-49E6-9264-A74AD0CC5B86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2C9C85C-F3C6-4563-A690-C4A6FD4884DF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LSTM            .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1201B9-7E4F-4674-91BC-3A0A6CACA0AC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XGB                .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2F8BBE6-F938-43C0-AE51-5018E33002B9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EXTRA TREE</a:t>
                  </a:r>
                </a:p>
              </p:txBody>
            </p:sp>
          </p:grp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1868E60-3E21-47DF-B953-B848630C3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44C6EEA-0C0B-4305-BBB9-D304E5F9CCBD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6D8527-275D-4AC0-8E0E-5641C1C48C5D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AC84C7F9-D56B-4584-B8A1-F486B6A68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593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0C6151DE-EE39-4048-8561-7C15B64F4CA6}"/>
              </a:ext>
            </a:extLst>
          </p:cNvPr>
          <p:cNvSpPr/>
          <p:nvPr/>
        </p:nvSpPr>
        <p:spPr>
          <a:xfrm>
            <a:off x="1768659" y="2036458"/>
            <a:ext cx="3141970" cy="3109275"/>
          </a:xfrm>
          <a:custGeom>
            <a:avLst/>
            <a:gdLst>
              <a:gd name="connsiteX0" fmla="*/ 1158867 w 3141970"/>
              <a:gd name="connsiteY0" fmla="*/ 0 h 3109275"/>
              <a:gd name="connsiteX1" fmla="*/ 1173745 w 3141970"/>
              <a:gd name="connsiteY1" fmla="*/ 47930 h 3109275"/>
              <a:gd name="connsiteX2" fmla="*/ 1574217 w 3141970"/>
              <a:gd name="connsiteY2" fmla="*/ 313380 h 3109275"/>
              <a:gd name="connsiteX3" fmla="*/ 1974689 w 3141970"/>
              <a:gd name="connsiteY3" fmla="*/ 47930 h 3109275"/>
              <a:gd name="connsiteX4" fmla="*/ 1989567 w 3141970"/>
              <a:gd name="connsiteY4" fmla="*/ 0 h 3109275"/>
              <a:gd name="connsiteX5" fmla="*/ 2053681 w 3141970"/>
              <a:gd name="connsiteY5" fmla="*/ 16485 h 3109275"/>
              <a:gd name="connsiteX6" fmla="*/ 3138262 w 3141970"/>
              <a:gd name="connsiteY6" fmla="*/ 1163067 h 3109275"/>
              <a:gd name="connsiteX7" fmla="*/ 3141970 w 3141970"/>
              <a:gd name="connsiteY7" fmla="*/ 1180912 h 3109275"/>
              <a:gd name="connsiteX8" fmla="*/ 3098975 w 3141970"/>
              <a:gd name="connsiteY8" fmla="*/ 1185246 h 3109275"/>
              <a:gd name="connsiteX9" fmla="*/ 2751940 w 3141970"/>
              <a:gd name="connsiteY9" fmla="*/ 1611043 h 3109275"/>
              <a:gd name="connsiteX10" fmla="*/ 3098975 w 3141970"/>
              <a:gd name="connsiteY10" fmla="*/ 2036840 h 3109275"/>
              <a:gd name="connsiteX11" fmla="*/ 3112229 w 3141970"/>
              <a:gd name="connsiteY11" fmla="*/ 2038176 h 3109275"/>
              <a:gd name="connsiteX12" fmla="*/ 3101851 w 3141970"/>
              <a:gd name="connsiteY12" fmla="*/ 2073475 h 3109275"/>
              <a:gd name="connsiteX13" fmla="*/ 2053681 w 3141970"/>
              <a:gd name="connsiteY13" fmla="*/ 3096209 h 3109275"/>
              <a:gd name="connsiteX14" fmla="*/ 2002865 w 3141970"/>
              <a:gd name="connsiteY14" fmla="*/ 3109275 h 3109275"/>
              <a:gd name="connsiteX15" fmla="*/ 2000014 w 3141970"/>
              <a:gd name="connsiteY15" fmla="*/ 3080991 h 3109275"/>
              <a:gd name="connsiteX16" fmla="*/ 1574217 w 3141970"/>
              <a:gd name="connsiteY16" fmla="*/ 2733956 h 3109275"/>
              <a:gd name="connsiteX17" fmla="*/ 1148420 w 3141970"/>
              <a:gd name="connsiteY17" fmla="*/ 3080991 h 3109275"/>
              <a:gd name="connsiteX18" fmla="*/ 1145569 w 3141970"/>
              <a:gd name="connsiteY18" fmla="*/ 3109275 h 3109275"/>
              <a:gd name="connsiteX19" fmla="*/ 1094754 w 3141970"/>
              <a:gd name="connsiteY19" fmla="*/ 3096209 h 3109275"/>
              <a:gd name="connsiteX20" fmla="*/ 10172 w 3141970"/>
              <a:gd name="connsiteY20" fmla="*/ 1949627 h 3109275"/>
              <a:gd name="connsiteX21" fmla="*/ 0 w 3141970"/>
              <a:gd name="connsiteY21" fmla="*/ 1900672 h 3109275"/>
              <a:gd name="connsiteX22" fmla="*/ 54184 w 3141970"/>
              <a:gd name="connsiteY22" fmla="*/ 1883853 h 3109275"/>
              <a:gd name="connsiteX23" fmla="*/ 319634 w 3141970"/>
              <a:gd name="connsiteY23" fmla="*/ 1483381 h 3109275"/>
              <a:gd name="connsiteX24" fmla="*/ 54184 w 3141970"/>
              <a:gd name="connsiteY24" fmla="*/ 1082909 h 3109275"/>
              <a:gd name="connsiteX25" fmla="*/ 35448 w 3141970"/>
              <a:gd name="connsiteY25" fmla="*/ 1077094 h 3109275"/>
              <a:gd name="connsiteX26" fmla="*/ 46583 w 3141970"/>
              <a:gd name="connsiteY26" fmla="*/ 1039220 h 3109275"/>
              <a:gd name="connsiteX27" fmla="*/ 1094754 w 3141970"/>
              <a:gd name="connsiteY27" fmla="*/ 16485 h 310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141970" h="3109275">
                <a:moveTo>
                  <a:pt x="1158867" y="0"/>
                </a:moveTo>
                <a:lnTo>
                  <a:pt x="1173745" y="47930"/>
                </a:lnTo>
                <a:cubicBezTo>
                  <a:pt x="1239725" y="203924"/>
                  <a:pt x="1394189" y="313380"/>
                  <a:pt x="1574217" y="313380"/>
                </a:cubicBezTo>
                <a:cubicBezTo>
                  <a:pt x="1754246" y="313380"/>
                  <a:pt x="1908709" y="203924"/>
                  <a:pt x="1974689" y="47930"/>
                </a:cubicBezTo>
                <a:lnTo>
                  <a:pt x="1989567" y="0"/>
                </a:lnTo>
                <a:lnTo>
                  <a:pt x="2053681" y="16485"/>
                </a:lnTo>
                <a:cubicBezTo>
                  <a:pt x="2586955" y="182351"/>
                  <a:pt x="3001541" y="617604"/>
                  <a:pt x="3138262" y="1163067"/>
                </a:cubicBezTo>
                <a:lnTo>
                  <a:pt x="3141970" y="1180912"/>
                </a:lnTo>
                <a:lnTo>
                  <a:pt x="3098975" y="1185246"/>
                </a:lnTo>
                <a:cubicBezTo>
                  <a:pt x="2900922" y="1225774"/>
                  <a:pt x="2751940" y="1401010"/>
                  <a:pt x="2751940" y="1611043"/>
                </a:cubicBezTo>
                <a:cubicBezTo>
                  <a:pt x="2751940" y="1821076"/>
                  <a:pt x="2900922" y="1996313"/>
                  <a:pt x="3098975" y="2036840"/>
                </a:cubicBezTo>
                <a:lnTo>
                  <a:pt x="3112229" y="2038176"/>
                </a:lnTo>
                <a:lnTo>
                  <a:pt x="3101851" y="2073475"/>
                </a:lnTo>
                <a:cubicBezTo>
                  <a:pt x="2937056" y="2560459"/>
                  <a:pt x="2545934" y="2943103"/>
                  <a:pt x="2053681" y="3096209"/>
                </a:cubicBezTo>
                <a:lnTo>
                  <a:pt x="2002865" y="3109275"/>
                </a:lnTo>
                <a:lnTo>
                  <a:pt x="2000014" y="3080991"/>
                </a:lnTo>
                <a:cubicBezTo>
                  <a:pt x="1959487" y="2882938"/>
                  <a:pt x="1784250" y="2733956"/>
                  <a:pt x="1574217" y="2733956"/>
                </a:cubicBezTo>
                <a:cubicBezTo>
                  <a:pt x="1364184" y="2733956"/>
                  <a:pt x="1188948" y="2882938"/>
                  <a:pt x="1148420" y="3080991"/>
                </a:cubicBezTo>
                <a:lnTo>
                  <a:pt x="1145569" y="3109275"/>
                </a:lnTo>
                <a:lnTo>
                  <a:pt x="1094754" y="3096209"/>
                </a:lnTo>
                <a:cubicBezTo>
                  <a:pt x="561480" y="2930344"/>
                  <a:pt x="146894" y="2495091"/>
                  <a:pt x="10172" y="1949627"/>
                </a:cubicBezTo>
                <a:lnTo>
                  <a:pt x="0" y="1900672"/>
                </a:lnTo>
                <a:lnTo>
                  <a:pt x="54184" y="1883853"/>
                </a:lnTo>
                <a:cubicBezTo>
                  <a:pt x="210178" y="1817873"/>
                  <a:pt x="319634" y="1663410"/>
                  <a:pt x="319634" y="1483381"/>
                </a:cubicBezTo>
                <a:cubicBezTo>
                  <a:pt x="319634" y="1303353"/>
                  <a:pt x="210178" y="1148889"/>
                  <a:pt x="54184" y="1082909"/>
                </a:cubicBezTo>
                <a:lnTo>
                  <a:pt x="35448" y="1077094"/>
                </a:lnTo>
                <a:lnTo>
                  <a:pt x="46583" y="1039220"/>
                </a:lnTo>
                <a:cubicBezTo>
                  <a:pt x="211379" y="552236"/>
                  <a:pt x="602501" y="169592"/>
                  <a:pt x="1094754" y="16485"/>
                </a:cubicBezTo>
                <a:close/>
              </a:path>
            </a:pathLst>
          </a:custGeom>
          <a:solidFill>
            <a:srgbClr val="3B27C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86" name="그래픽 85">
            <a:extLst>
              <a:ext uri="{FF2B5EF4-FFF2-40B4-BE49-F238E27FC236}">
                <a16:creationId xmlns:a16="http://schemas.microsoft.com/office/drawing/2014/main" id="{90B298B3-249F-4BD9-889D-6E9AFC01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6182" y="1660190"/>
            <a:ext cx="3593931" cy="361064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A6540-7AE3-41FF-B789-0C2657CBE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312" y="1531461"/>
            <a:ext cx="4253017" cy="4060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 </a:t>
            </a:r>
            <a:r>
              <a:rPr lang="ko-KR" altLang="en-US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en-US" altLang="ko-KR" sz="100" dirty="0">
              <a:solidFill>
                <a:srgbClr val="3B27C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 EDA</a:t>
            </a:r>
            <a:endParaRPr lang="en-US" altLang="ko-KR" sz="100" dirty="0">
              <a:solidFill>
                <a:srgbClr val="3B27C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</a:t>
            </a:r>
            <a:r>
              <a:rPr lang="ko-KR" altLang="en-US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활용</a:t>
            </a:r>
            <a:endParaRPr lang="en-US" altLang="ko-KR" sz="100" dirty="0">
              <a:solidFill>
                <a:srgbClr val="3B27C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 Feature engineering&amp; modeling</a:t>
            </a:r>
          </a:p>
          <a:p>
            <a:pPr marL="0" indent="0">
              <a:buNone/>
            </a:pPr>
            <a:endParaRPr lang="en-US" altLang="ko-KR" sz="200" dirty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 LSTM</a:t>
            </a:r>
          </a:p>
          <a:p>
            <a:pPr lvl="1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 XGB</a:t>
            </a:r>
          </a:p>
          <a:p>
            <a:pPr lvl="1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 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ExtraTree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 Weighted average ensemble</a:t>
            </a:r>
          </a:p>
          <a:p>
            <a:pPr marL="457200" lvl="1" indent="0">
              <a:buNone/>
            </a:pPr>
            <a:endParaRPr lang="en-US" altLang="ko-KR" sz="1500" dirty="0">
              <a:solidFill>
                <a:srgbClr val="3B27C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05 Conclusion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06 Appendix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9A1DC3C-43BD-460B-AB50-3D89A55930F9}"/>
              </a:ext>
            </a:extLst>
          </p:cNvPr>
          <p:cNvCxnSpPr/>
          <p:nvPr/>
        </p:nvCxnSpPr>
        <p:spPr>
          <a:xfrm>
            <a:off x="5963920" y="1531461"/>
            <a:ext cx="0" cy="4410441"/>
          </a:xfrm>
          <a:prstGeom prst="line">
            <a:avLst/>
          </a:prstGeom>
          <a:ln w="19050">
            <a:solidFill>
              <a:schemeClr val="bg1">
                <a:alpha val="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644929-A6D3-4609-9BA3-F1C39D8F78E6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2CEC49-4FEC-4B64-BC19-61A711BDEA38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B685AC9-0772-4074-8E7E-2CC15D797E17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2E8F23A-B80F-4635-8F42-25000DAEAB3D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LSTM            .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0B775E-1338-4582-973E-AF2E3DA88D7B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XGB                .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121455-577F-45BF-A6DA-92CFA6A01CEA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EXTRA TREE</a:t>
                  </a:r>
                </a:p>
              </p:txBody>
            </p:sp>
          </p:grp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65EB321-DFD8-4C36-8E90-D55A11EF81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21A52E9-7513-4932-8609-C15AD3F314A0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50E4B9E-D9D3-4A1C-B81E-E700F65709E2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A5AB5FA-3B24-4770-B99A-2DEA4336A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A8EB7D2-AFA8-4ECC-8841-ECA7D408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1" y="2899147"/>
            <a:ext cx="3737944" cy="1325563"/>
          </a:xfrm>
        </p:spPr>
        <p:txBody>
          <a:bodyPr>
            <a:noAutofit/>
          </a:bodyPr>
          <a:lstStyle/>
          <a:p>
            <a: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CONTENTS</a:t>
            </a:r>
            <a:endParaRPr lang="ko-KR" altLang="en-US" sz="50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82ABFA-2F18-4B9D-AA74-4CB0A49167C0}"/>
              </a:ext>
            </a:extLst>
          </p:cNvPr>
          <p:cNvSpPr/>
          <p:nvPr/>
        </p:nvSpPr>
        <p:spPr>
          <a:xfrm>
            <a:off x="-1135299" y="-7074278"/>
            <a:ext cx="11645899" cy="63935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D62972-296A-433E-AC49-90D89FDE67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554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E82005-773D-4F75-ABA0-6F097747B2C8}"/>
              </a:ext>
            </a:extLst>
          </p:cNvPr>
          <p:cNvSpPr txBox="1"/>
          <p:nvPr/>
        </p:nvSpPr>
        <p:spPr>
          <a:xfrm>
            <a:off x="608091" y="1207905"/>
            <a:ext cx="7991497" cy="472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B27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날짜 관련 변수 생성 </a:t>
            </a:r>
            <a:r>
              <a:rPr lang="en-US" altLang="ko-KR" dirty="0">
                <a:solidFill>
                  <a:srgbClr val="3B27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3B27C4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sym typeface="Wingdings" panose="05000000000000000000" pitchFamily="2" charset="2"/>
              </a:rPr>
              <a:t>범주형 인코딩</a:t>
            </a:r>
            <a:endParaRPr lang="en-US" altLang="ko-KR" dirty="0">
              <a:solidFill>
                <a:srgbClr val="3B27C4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CCC75-FDF3-4144-A497-14A12EAEB7FA}"/>
              </a:ext>
            </a:extLst>
          </p:cNvPr>
          <p:cNvSpPr txBox="1"/>
          <p:nvPr/>
        </p:nvSpPr>
        <p:spPr>
          <a:xfrm>
            <a:off x="726909" y="5246745"/>
            <a:ext cx="9618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sym typeface="Wingdings" panose="05000000000000000000" pitchFamily="2" charset="2"/>
              </a:rPr>
              <a:t> 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세션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신규방문자</a:t>
            </a:r>
            <a:r>
              <a:rPr lang="en-US" altLang="ko-KR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20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페이지뷰를</a:t>
            </a:r>
            <a:r>
              <a:rPr lang="ko-KR" altLang="en-US" sz="20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포함하여 </a:t>
            </a:r>
            <a:r>
              <a:rPr lang="ko-KR" altLang="en-US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총 </a:t>
            </a:r>
            <a:r>
              <a:rPr lang="en-US" altLang="ko-KR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53</a:t>
            </a:r>
            <a:r>
              <a:rPr lang="ko-KR" altLang="en-US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개의 </a:t>
            </a:r>
            <a:r>
              <a:rPr lang="en-US" altLang="ko-KR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feature</a:t>
            </a:r>
            <a:r>
              <a:rPr lang="ko-KR" altLang="en-US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</a:t>
            </a:r>
            <a:r>
              <a:rPr lang="en-US" altLang="ko-KR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train</a:t>
            </a:r>
            <a:r>
              <a:rPr lang="ko-KR" altLang="en-US" sz="2000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데이터로 사용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B203C4-1BCA-49CA-8C94-9F0A54369971}"/>
              </a:ext>
            </a:extLst>
          </p:cNvPr>
          <p:cNvGrpSpPr/>
          <p:nvPr/>
        </p:nvGrpSpPr>
        <p:grpSpPr>
          <a:xfrm>
            <a:off x="625772" y="2013449"/>
            <a:ext cx="10522562" cy="2831102"/>
            <a:chOff x="726909" y="2038836"/>
            <a:chExt cx="10522562" cy="2831102"/>
          </a:xfrm>
        </p:grpSpPr>
        <p:sp>
          <p:nvSpPr>
            <p:cNvPr id="45" name="오른쪽 대괄호 44">
              <a:extLst>
                <a:ext uri="{FF2B5EF4-FFF2-40B4-BE49-F238E27FC236}">
                  <a16:creationId xmlns:a16="http://schemas.microsoft.com/office/drawing/2014/main" id="{AE8C67DB-A2A6-4171-B879-8C0C20E7EE10}"/>
                </a:ext>
              </a:extLst>
            </p:cNvPr>
            <p:cNvSpPr/>
            <p:nvPr/>
          </p:nvSpPr>
          <p:spPr>
            <a:xfrm rot="16200000">
              <a:off x="9543760" y="1087276"/>
              <a:ext cx="171662" cy="2428275"/>
            </a:xfrm>
            <a:prstGeom prst="rightBracket">
              <a:avLst/>
            </a:prstGeom>
            <a:ln w="19050">
              <a:solidFill>
                <a:srgbClr val="3B27C4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DD3DE7E-53F2-4706-B617-0F7AFEDBA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41" t="59886" r="28931" b="14457"/>
            <a:stretch/>
          </p:blipFill>
          <p:spPr>
            <a:xfrm>
              <a:off x="726909" y="2492581"/>
              <a:ext cx="10522561" cy="2360799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B777CD1-FC04-4D3C-BB15-B6DE48156A51}"/>
                </a:ext>
              </a:extLst>
            </p:cNvPr>
            <p:cNvGrpSpPr/>
            <p:nvPr/>
          </p:nvGrpSpPr>
          <p:grpSpPr>
            <a:xfrm>
              <a:off x="836035" y="2479412"/>
              <a:ext cx="10413436" cy="2373968"/>
              <a:chOff x="863599" y="2947042"/>
              <a:chExt cx="10413436" cy="23739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E0899162-34CD-46F5-A20D-C4F434406AB6}"/>
                  </a:ext>
                </a:extLst>
              </p:cNvPr>
              <p:cNvSpPr/>
              <p:nvPr/>
            </p:nvSpPr>
            <p:spPr>
              <a:xfrm>
                <a:off x="863599" y="2947042"/>
                <a:ext cx="10413435" cy="254442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17BABE4-2F1A-47E1-9E08-0E5D168CB0C9}"/>
                  </a:ext>
                </a:extLst>
              </p:cNvPr>
              <p:cNvSpPr/>
              <p:nvPr/>
            </p:nvSpPr>
            <p:spPr>
              <a:xfrm>
                <a:off x="863600" y="2947042"/>
                <a:ext cx="10413435" cy="2373968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sp>
          <p:nvSpPr>
            <p:cNvPr id="2" name="오른쪽 대괄호 1">
              <a:extLst>
                <a:ext uri="{FF2B5EF4-FFF2-40B4-BE49-F238E27FC236}">
                  <a16:creationId xmlns:a16="http://schemas.microsoft.com/office/drawing/2014/main" id="{B2813CFE-5613-4024-A61F-B90581136617}"/>
                </a:ext>
              </a:extLst>
            </p:cNvPr>
            <p:cNvSpPr/>
            <p:nvPr/>
          </p:nvSpPr>
          <p:spPr>
            <a:xfrm rot="16200000">
              <a:off x="6348153" y="1072188"/>
              <a:ext cx="171662" cy="2428275"/>
            </a:xfrm>
            <a:prstGeom prst="rightBracket">
              <a:avLst/>
            </a:prstGeom>
            <a:ln w="19050">
              <a:solidFill>
                <a:srgbClr val="3B27C4">
                  <a:alpha val="8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AEDF46-2BAB-4020-8E53-D50A3C09EFAA}"/>
                </a:ext>
              </a:extLst>
            </p:cNvPr>
            <p:cNvSpPr txBox="1"/>
            <p:nvPr/>
          </p:nvSpPr>
          <p:spPr>
            <a:xfrm>
              <a:off x="5713178" y="2038836"/>
              <a:ext cx="1511952" cy="276999"/>
            </a:xfrm>
            <a:prstGeom prst="rect">
              <a:avLst/>
            </a:prstGeom>
            <a:solidFill>
              <a:srgbClr val="3B27C4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One-hot-Encoding</a:t>
              </a:r>
              <a:endParaRPr lang="ko-KR" altLang="en-US" sz="1200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2E1BB0-2B07-438D-87AB-6DA58DA116E5}"/>
                </a:ext>
              </a:extLst>
            </p:cNvPr>
            <p:cNvSpPr txBox="1"/>
            <p:nvPr/>
          </p:nvSpPr>
          <p:spPr>
            <a:xfrm>
              <a:off x="8977937" y="2057532"/>
              <a:ext cx="1351652" cy="2769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3B27C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3B27C4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Binary Encoding</a:t>
              </a:r>
              <a:endParaRPr lang="ko-KR" altLang="en-US" sz="12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62E2DF-0445-40EB-B194-9DC8D995852F}"/>
                </a:ext>
              </a:extLst>
            </p:cNvPr>
            <p:cNvSpPr txBox="1"/>
            <p:nvPr/>
          </p:nvSpPr>
          <p:spPr>
            <a:xfrm>
              <a:off x="5052604" y="2713931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요일</a:t>
              </a:r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69550F-C058-468B-AFE2-0D9BE34DC413}"/>
                </a:ext>
              </a:extLst>
            </p:cNvPr>
            <p:cNvSpPr txBox="1"/>
            <p:nvPr/>
          </p:nvSpPr>
          <p:spPr>
            <a:xfrm>
              <a:off x="7855602" y="2687408"/>
              <a:ext cx="9236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 기준 일</a:t>
              </a:r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4711AD-8400-4A05-8819-8B7217ADE456}"/>
                </a:ext>
              </a:extLst>
            </p:cNvPr>
            <p:cNvSpPr txBox="1"/>
            <p:nvPr/>
          </p:nvSpPr>
          <p:spPr>
            <a:xfrm>
              <a:off x="9898717" y="2695715"/>
              <a:ext cx="11212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연 기준 </a:t>
              </a:r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week)</a:t>
              </a:r>
              <a:endParaRPr lang="ko-KR" altLang="en-US" sz="1200" dirty="0">
                <a:solidFill>
                  <a:srgbClr val="00B0F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DC98FB-4D4B-46E8-8F71-D168563FDDB0}"/>
                </a:ext>
              </a:extLst>
            </p:cNvPr>
            <p:cNvSpPr txBox="1"/>
            <p:nvPr/>
          </p:nvSpPr>
          <p:spPr>
            <a:xfrm>
              <a:off x="9289065" y="2676637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일</a:t>
              </a:r>
              <a:r>
                <a:rPr lang="en-US" altLang="ko-KR" sz="1200" dirty="0">
                  <a:solidFill>
                    <a:srgbClr val="00B0F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  <a:endParaRPr lang="ko-KR" altLang="en-US" sz="1200" dirty="0">
                <a:solidFill>
                  <a:srgbClr val="00B0F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3485C78-8B5F-442B-AA28-E08DAE971834}"/>
                </a:ext>
              </a:extLst>
            </p:cNvPr>
            <p:cNvGrpSpPr/>
            <p:nvPr/>
          </p:nvGrpSpPr>
          <p:grpSpPr>
            <a:xfrm>
              <a:off x="5052604" y="2479412"/>
              <a:ext cx="2958932" cy="2373968"/>
              <a:chOff x="863599" y="2947042"/>
              <a:chExt cx="10413436" cy="237396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0DC2C65-9EC2-4699-A652-EEEF2738B99B}"/>
                  </a:ext>
                </a:extLst>
              </p:cNvPr>
              <p:cNvSpPr/>
              <p:nvPr/>
            </p:nvSpPr>
            <p:spPr>
              <a:xfrm>
                <a:off x="863599" y="2947042"/>
                <a:ext cx="10413435" cy="254442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3C59E61-4183-4520-ABCD-646A73C97273}"/>
                  </a:ext>
                </a:extLst>
              </p:cNvPr>
              <p:cNvSpPr/>
              <p:nvPr/>
            </p:nvSpPr>
            <p:spPr>
              <a:xfrm>
                <a:off x="863600" y="2947042"/>
                <a:ext cx="10413435" cy="2373968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8A4C9F6-33D7-4593-A6CD-2118E39D00DA}"/>
                </a:ext>
              </a:extLst>
            </p:cNvPr>
            <p:cNvGrpSpPr/>
            <p:nvPr/>
          </p:nvGrpSpPr>
          <p:grpSpPr>
            <a:xfrm>
              <a:off x="5052604" y="2495970"/>
              <a:ext cx="2958932" cy="2373968"/>
              <a:chOff x="863599" y="2947042"/>
              <a:chExt cx="10413436" cy="2373968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10588BE-AA85-496F-9391-27BB88CF9C00}"/>
                  </a:ext>
                </a:extLst>
              </p:cNvPr>
              <p:cNvSpPr/>
              <p:nvPr/>
            </p:nvSpPr>
            <p:spPr>
              <a:xfrm>
                <a:off x="863599" y="2947042"/>
                <a:ext cx="10413435" cy="254442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EA90D5C-9D02-4EEB-A8DE-9ADB3E6C13E7}"/>
                  </a:ext>
                </a:extLst>
              </p:cNvPr>
              <p:cNvSpPr/>
              <p:nvPr/>
            </p:nvSpPr>
            <p:spPr>
              <a:xfrm>
                <a:off x="863600" y="2947042"/>
                <a:ext cx="10413435" cy="2373968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5919CFC-8031-456F-B22B-7ECFFFB5FB5B}"/>
                </a:ext>
              </a:extLst>
            </p:cNvPr>
            <p:cNvGrpSpPr/>
            <p:nvPr/>
          </p:nvGrpSpPr>
          <p:grpSpPr>
            <a:xfrm>
              <a:off x="5073292" y="2479412"/>
              <a:ext cx="2958932" cy="2373968"/>
              <a:chOff x="863599" y="2947042"/>
              <a:chExt cx="10413436" cy="237396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CBD6569-D241-4744-B308-D82DECC9DA74}"/>
                  </a:ext>
                </a:extLst>
              </p:cNvPr>
              <p:cNvSpPr/>
              <p:nvPr/>
            </p:nvSpPr>
            <p:spPr>
              <a:xfrm>
                <a:off x="863599" y="2947042"/>
                <a:ext cx="10413435" cy="254442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4A8F365-650D-4B67-91BF-DDEC1A8FD1AE}"/>
                  </a:ext>
                </a:extLst>
              </p:cNvPr>
              <p:cNvSpPr/>
              <p:nvPr/>
            </p:nvSpPr>
            <p:spPr>
              <a:xfrm>
                <a:off x="863600" y="2947042"/>
                <a:ext cx="10413435" cy="2373968"/>
              </a:xfrm>
              <a:prstGeom prst="rect">
                <a:avLst/>
              </a:prstGeom>
              <a:solidFill>
                <a:srgbClr val="3B27C4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EB95C3E-05D0-4C3F-B870-B95F75F8F9BF}"/>
                </a:ext>
              </a:extLst>
            </p:cNvPr>
            <p:cNvGrpSpPr/>
            <p:nvPr/>
          </p:nvGrpSpPr>
          <p:grpSpPr>
            <a:xfrm>
              <a:off x="8120663" y="2479412"/>
              <a:ext cx="3108985" cy="2373968"/>
              <a:chOff x="863599" y="2947042"/>
              <a:chExt cx="10413436" cy="2373968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930DAFA-6CA5-48F8-92BA-8BC4EB6857B8}"/>
                  </a:ext>
                </a:extLst>
              </p:cNvPr>
              <p:cNvSpPr/>
              <p:nvPr/>
            </p:nvSpPr>
            <p:spPr>
              <a:xfrm>
                <a:off x="863599" y="2947042"/>
                <a:ext cx="10413435" cy="254442"/>
              </a:xfrm>
              <a:prstGeom prst="rect">
                <a:avLst/>
              </a:prstGeom>
              <a:solidFill>
                <a:srgbClr val="3B27C4">
                  <a:alpha val="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02CFBA1B-EA7C-4EFA-8EDA-4FACF8AF9FAF}"/>
                  </a:ext>
                </a:extLst>
              </p:cNvPr>
              <p:cNvSpPr/>
              <p:nvPr/>
            </p:nvSpPr>
            <p:spPr>
              <a:xfrm>
                <a:off x="863600" y="2947042"/>
                <a:ext cx="10413435" cy="2373968"/>
              </a:xfrm>
              <a:prstGeom prst="rect">
                <a:avLst/>
              </a:prstGeom>
              <a:solidFill>
                <a:srgbClr val="3B27C4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BE2DFD4-4AE1-47F8-82AB-6CF91EEE8B7E}"/>
              </a:ext>
            </a:extLst>
          </p:cNvPr>
          <p:cNvSpPr txBox="1"/>
          <p:nvPr/>
        </p:nvSpPr>
        <p:spPr>
          <a:xfrm>
            <a:off x="625772" y="1525193"/>
            <a:ext cx="8234680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LSTM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시간흐름에 따른 특징을 반영</a:t>
            </a:r>
            <a:r>
              <a:rPr lang="ko-KR" alt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하여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하기 위함</a:t>
            </a:r>
            <a:endParaRPr lang="en-US" altLang="ko-KR" sz="16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7BB85F-467A-4C2D-8514-A5818A227627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BEHAVIOR PATTERN PREDICT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D4DF6FC-84C1-488E-B335-C512A0AA5F53}"/>
              </a:ext>
            </a:extLst>
          </p:cNvPr>
          <p:cNvSpPr txBox="1"/>
          <p:nvPr/>
        </p:nvSpPr>
        <p:spPr>
          <a:xfrm>
            <a:off x="409334" y="292597"/>
            <a:ext cx="40229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 LSTM – Feature Engineering</a:t>
            </a:r>
          </a:p>
        </p:txBody>
      </p:sp>
      <p:sp>
        <p:nvSpPr>
          <p:cNvPr id="196" name="제목 1">
            <a:extLst>
              <a:ext uri="{FF2B5EF4-FFF2-40B4-BE49-F238E27FC236}">
                <a16:creationId xmlns:a16="http://schemas.microsoft.com/office/drawing/2014/main" id="{E1C1D457-11C4-44F3-9666-008BB94C77EF}"/>
              </a:ext>
            </a:extLst>
          </p:cNvPr>
          <p:cNvSpPr txBox="1">
            <a:spLocks/>
          </p:cNvSpPr>
          <p:nvPr/>
        </p:nvSpPr>
        <p:spPr>
          <a:xfrm rot="5400000" flipV="1">
            <a:off x="7758758" y="2398876"/>
            <a:ext cx="7018131" cy="1667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tx1">
                    <a:alpha val="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LSTM</a:t>
            </a:r>
            <a:endParaRPr lang="ko-KR" altLang="en-US" sz="18000" dirty="0">
              <a:solidFill>
                <a:schemeClr val="tx1">
                  <a:alpha val="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C99D84DB-FAE4-4338-AF80-1B9748B850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401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A7AAE1-A647-4FB9-94BB-EB8D16CA9454}"/>
              </a:ext>
            </a:extLst>
          </p:cNvPr>
          <p:cNvSpPr/>
          <p:nvPr/>
        </p:nvSpPr>
        <p:spPr>
          <a:xfrm>
            <a:off x="-1" y="0"/>
            <a:ext cx="4717143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86CC158D-9EF5-4E92-B483-AE532FE3CEA1}"/>
              </a:ext>
            </a:extLst>
          </p:cNvPr>
          <p:cNvSpPr txBox="1">
            <a:spLocks/>
          </p:cNvSpPr>
          <p:nvPr/>
        </p:nvSpPr>
        <p:spPr>
          <a:xfrm rot="5400000">
            <a:off x="-2096540" y="1830583"/>
            <a:ext cx="7018131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LSTM</a:t>
            </a:r>
            <a:endParaRPr lang="ko-KR" altLang="en-US" sz="18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DA0C0-1199-48D7-903D-4D59FBDAD544}"/>
              </a:ext>
            </a:extLst>
          </p:cNvPr>
          <p:cNvSpPr txBox="1"/>
          <p:nvPr/>
        </p:nvSpPr>
        <p:spPr>
          <a:xfrm>
            <a:off x="9902737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BEHAVIOR PATTERN PREDICT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71A12A1-93E2-488C-8A6F-9953217FBC3E}"/>
              </a:ext>
            </a:extLst>
          </p:cNvPr>
          <p:cNvGrpSpPr/>
          <p:nvPr/>
        </p:nvGrpSpPr>
        <p:grpSpPr>
          <a:xfrm>
            <a:off x="6096000" y="1946220"/>
            <a:ext cx="5332773" cy="3311799"/>
            <a:chOff x="5525727" y="1873740"/>
            <a:chExt cx="5332773" cy="33117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C2590-D88F-4E04-AC2D-D237CEE7BDD8}"/>
                </a:ext>
              </a:extLst>
            </p:cNvPr>
            <p:cNvSpPr txBox="1"/>
            <p:nvPr/>
          </p:nvSpPr>
          <p:spPr>
            <a:xfrm>
              <a:off x="5525727" y="1873740"/>
              <a:ext cx="5332773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25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공휴일 페널티 부여</a:t>
              </a:r>
              <a:endParaRPr lang="en-US" altLang="ko-KR" sz="2500" i="0" dirty="0">
                <a:solidFill>
                  <a:srgbClr val="5847CD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l"/>
              <a:endParaRPr lang="en-US" altLang="ko-KR" sz="8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다른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Y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들과 다르게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‘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페이지 뷰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’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는 공휴일을 높게 예측</a:t>
              </a:r>
              <a:endParaRPr lang="en-US" altLang="ko-KR" sz="160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EDA</a:t>
              </a:r>
              <a:r>
                <a:rPr lang="ko-KR" altLang="en-US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를 통해 공휴일에는 전체적으로 값이 낮아지는 것을 확인</a:t>
              </a:r>
              <a:endParaRPr lang="en-US" altLang="ko-KR" sz="16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rgbClr val="000000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사용자 증감에 따라 변동이 심한 특징을 고려</a:t>
              </a:r>
              <a:endParaRPr lang="en-US" altLang="ko-KR" sz="1600" dirty="0">
                <a:solidFill>
                  <a:srgbClr val="000000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E06F6-B568-4F3A-8CC5-83B0FBF78765}"/>
                </a:ext>
              </a:extLst>
            </p:cNvPr>
            <p:cNvSpPr txBox="1"/>
            <p:nvPr/>
          </p:nvSpPr>
          <p:spPr>
            <a:xfrm>
              <a:off x="5525727" y="4477653"/>
              <a:ext cx="533277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2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공휴일에 사용자가 급격하게 감소하는 것을 고려하여 </a:t>
              </a:r>
              <a:endPara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l"/>
              <a:r>
                <a:rPr lang="ko-KR" altLang="en-US" sz="20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공휴일에는 </a:t>
              </a:r>
              <a:r>
                <a:rPr lang="ko-KR" altLang="en-US" sz="2000" dirty="0" err="1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페이지뷰를</a:t>
              </a:r>
              <a:r>
                <a:rPr lang="ko-KR" altLang="en-US" sz="20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0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10% </a:t>
              </a:r>
              <a:r>
                <a:rPr lang="ko-KR" altLang="en-US" sz="2000" dirty="0">
                  <a:solidFill>
                    <a:srgbClr val="5847CD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감소시킴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50E9CFD-478C-4F02-8195-95F430B35FE3}"/>
              </a:ext>
            </a:extLst>
          </p:cNvPr>
          <p:cNvSpPr/>
          <p:nvPr/>
        </p:nvSpPr>
        <p:spPr>
          <a:xfrm>
            <a:off x="2583516" y="1538072"/>
            <a:ext cx="1079500" cy="4329804"/>
          </a:xfrm>
          <a:prstGeom prst="rect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2C1C83-CA39-4A80-A768-C4A0D11E1486}"/>
              </a:ext>
            </a:extLst>
          </p:cNvPr>
          <p:cNvSpPr txBox="1"/>
          <p:nvPr/>
        </p:nvSpPr>
        <p:spPr>
          <a:xfrm>
            <a:off x="1412526" y="980675"/>
            <a:ext cx="1661325" cy="307777"/>
          </a:xfrm>
          <a:prstGeom prst="rect">
            <a:avLst/>
          </a:prstGeom>
          <a:solidFill>
            <a:srgbClr val="3B27C4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 </a:t>
            </a:r>
            <a:r>
              <a:rPr lang="ko-KR" altLang="en-US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공휴일 추가 데이터</a:t>
            </a:r>
            <a:r>
              <a:rPr lang="en-US" altLang="ko-KR" sz="1400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]</a:t>
            </a:r>
            <a:endParaRPr lang="ko-KR" altLang="en-US" sz="1400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37E9E6-825B-492B-A82F-CFD06D7E3E82}"/>
              </a:ext>
            </a:extLst>
          </p:cNvPr>
          <p:cNvSpPr txBox="1"/>
          <p:nvPr/>
        </p:nvSpPr>
        <p:spPr>
          <a:xfrm>
            <a:off x="1093427" y="1567183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2019-01-01                               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CCC0A6-289F-4355-B558-3A5337216736}"/>
              </a:ext>
            </a:extLst>
          </p:cNvPr>
          <p:cNvSpPr txBox="1"/>
          <p:nvPr/>
        </p:nvSpPr>
        <p:spPr>
          <a:xfrm>
            <a:off x="1093427" y="1851270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2019-02-04                                     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4D85CF-3663-4AA7-9C40-446397A0971F}"/>
              </a:ext>
            </a:extLst>
          </p:cNvPr>
          <p:cNvSpPr txBox="1"/>
          <p:nvPr/>
        </p:nvSpPr>
        <p:spPr>
          <a:xfrm>
            <a:off x="1093427" y="2149817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2019-02-05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F78672-6B54-435C-9C02-CAD51690A128}"/>
              </a:ext>
            </a:extLst>
          </p:cNvPr>
          <p:cNvSpPr txBox="1"/>
          <p:nvPr/>
        </p:nvSpPr>
        <p:spPr>
          <a:xfrm>
            <a:off x="1093427" y="2433904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2019-02-06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211F-6F1A-414A-A8F8-6F8E671BD0DF}"/>
              </a:ext>
            </a:extLst>
          </p:cNvPr>
          <p:cNvSpPr txBox="1"/>
          <p:nvPr/>
        </p:nvSpPr>
        <p:spPr>
          <a:xfrm>
            <a:off x="1093427" y="2685700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2019-03-01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6E0A4B-4566-42C3-8663-80BBA9E85278}"/>
              </a:ext>
            </a:extLst>
          </p:cNvPr>
          <p:cNvSpPr txBox="1"/>
          <p:nvPr/>
        </p:nvSpPr>
        <p:spPr>
          <a:xfrm>
            <a:off x="1093427" y="2969787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2019-05-05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85449C-C67C-4CA6-981E-F1B66B1654E3}"/>
              </a:ext>
            </a:extLst>
          </p:cNvPr>
          <p:cNvSpPr txBox="1"/>
          <p:nvPr/>
        </p:nvSpPr>
        <p:spPr>
          <a:xfrm>
            <a:off x="1093427" y="3268334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2019-05-06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469246-F8A8-46E7-AB37-34900870AE10}"/>
              </a:ext>
            </a:extLst>
          </p:cNvPr>
          <p:cNvSpPr txBox="1"/>
          <p:nvPr/>
        </p:nvSpPr>
        <p:spPr>
          <a:xfrm>
            <a:off x="1093427" y="3552421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2019-05-12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BC8CB9-7EB3-4AFA-A75E-56D933AA7A9E}"/>
              </a:ext>
            </a:extLst>
          </p:cNvPr>
          <p:cNvSpPr txBox="1"/>
          <p:nvPr/>
        </p:nvSpPr>
        <p:spPr>
          <a:xfrm>
            <a:off x="1093427" y="3859907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2019-06-06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B615AA-D9E3-4646-8AB0-C8D1451BCD2A}"/>
              </a:ext>
            </a:extLst>
          </p:cNvPr>
          <p:cNvSpPr txBox="1"/>
          <p:nvPr/>
        </p:nvSpPr>
        <p:spPr>
          <a:xfrm>
            <a:off x="1093427" y="4143994"/>
            <a:ext cx="1079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2019-07-17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97C461-6ACA-4EF5-A60D-780E74579010}"/>
              </a:ext>
            </a:extLst>
          </p:cNvPr>
          <p:cNvSpPr txBox="1"/>
          <p:nvPr/>
        </p:nvSpPr>
        <p:spPr>
          <a:xfrm>
            <a:off x="1093427" y="4442541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2019-06-15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0E8E02-EC41-4FFA-8CAD-61F36E54592D}"/>
              </a:ext>
            </a:extLst>
          </p:cNvPr>
          <p:cNvSpPr txBox="1"/>
          <p:nvPr/>
        </p:nvSpPr>
        <p:spPr>
          <a:xfrm>
            <a:off x="1093427" y="4726628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2019-09-12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70101D-789B-4431-A884-BF08F37D82EB}"/>
              </a:ext>
            </a:extLst>
          </p:cNvPr>
          <p:cNvSpPr txBox="1"/>
          <p:nvPr/>
        </p:nvSpPr>
        <p:spPr>
          <a:xfrm>
            <a:off x="1093427" y="4978424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2019-09-13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10144-09DC-43FA-96DF-FDA1D6E05D42}"/>
              </a:ext>
            </a:extLst>
          </p:cNvPr>
          <p:cNvSpPr txBox="1"/>
          <p:nvPr/>
        </p:nvSpPr>
        <p:spPr>
          <a:xfrm>
            <a:off x="1093427" y="5262511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2019-09-14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AD7009-EF65-4F8C-B8F2-136F3100BC0F}"/>
              </a:ext>
            </a:extLst>
          </p:cNvPr>
          <p:cNvSpPr txBox="1"/>
          <p:nvPr/>
        </p:nvSpPr>
        <p:spPr>
          <a:xfrm>
            <a:off x="1093427" y="5561058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2019-10-03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BC5F01-7036-4777-9C16-6BE3A75BBA68}"/>
              </a:ext>
            </a:extLst>
          </p:cNvPr>
          <p:cNvSpPr txBox="1"/>
          <p:nvPr/>
        </p:nvSpPr>
        <p:spPr>
          <a:xfrm>
            <a:off x="2713257" y="1567183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2B98E9-2884-4B28-873D-4802135FCC68}"/>
              </a:ext>
            </a:extLst>
          </p:cNvPr>
          <p:cNvSpPr txBox="1"/>
          <p:nvPr/>
        </p:nvSpPr>
        <p:spPr>
          <a:xfrm>
            <a:off x="2713257" y="1851270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설날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EA9DF7-1923-4E9E-AEA4-208B12632BDE}"/>
              </a:ext>
            </a:extLst>
          </p:cNvPr>
          <p:cNvSpPr txBox="1"/>
          <p:nvPr/>
        </p:nvSpPr>
        <p:spPr>
          <a:xfrm>
            <a:off x="2713257" y="2149817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설날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1993AA-2566-41AF-9700-90DDF61D8A93}"/>
              </a:ext>
            </a:extLst>
          </p:cNvPr>
          <p:cNvSpPr txBox="1"/>
          <p:nvPr/>
        </p:nvSpPr>
        <p:spPr>
          <a:xfrm>
            <a:off x="2713257" y="2433904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설날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AABD310-B40E-44EC-911B-A2481A33DB65}"/>
              </a:ext>
            </a:extLst>
          </p:cNvPr>
          <p:cNvSpPr txBox="1"/>
          <p:nvPr/>
        </p:nvSpPr>
        <p:spPr>
          <a:xfrm>
            <a:off x="2713257" y="2685700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삼일절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E7F532-184E-4DFD-930D-B0E53D85CB23}"/>
              </a:ext>
            </a:extLst>
          </p:cNvPr>
          <p:cNvSpPr txBox="1"/>
          <p:nvPr/>
        </p:nvSpPr>
        <p:spPr>
          <a:xfrm>
            <a:off x="2713257" y="2969787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어린이날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096094-430D-4D8F-9A52-22A6E97508A6}"/>
              </a:ext>
            </a:extLst>
          </p:cNvPr>
          <p:cNvSpPr txBox="1"/>
          <p:nvPr/>
        </p:nvSpPr>
        <p:spPr>
          <a:xfrm>
            <a:off x="2713257" y="3268334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대체공휴일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E95555-1EC3-4144-AE5C-5A3BB861628C}"/>
              </a:ext>
            </a:extLst>
          </p:cNvPr>
          <p:cNvSpPr txBox="1"/>
          <p:nvPr/>
        </p:nvSpPr>
        <p:spPr>
          <a:xfrm>
            <a:off x="2713257" y="3552421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부처님 </a:t>
            </a:r>
            <a:r>
              <a:rPr lang="ko-KR" altLang="en-US" sz="1000" dirty="0" err="1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오신날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560158-325F-46FD-81F3-B1B4FB890512}"/>
              </a:ext>
            </a:extLst>
          </p:cNvPr>
          <p:cNvSpPr txBox="1"/>
          <p:nvPr/>
        </p:nvSpPr>
        <p:spPr>
          <a:xfrm>
            <a:off x="2713257" y="3859907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현충일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BAFB0D-BF18-447A-A4FC-BE1075AA1DB6}"/>
              </a:ext>
            </a:extLst>
          </p:cNvPr>
          <p:cNvSpPr txBox="1"/>
          <p:nvPr/>
        </p:nvSpPr>
        <p:spPr>
          <a:xfrm>
            <a:off x="2713257" y="4143994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제헌절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C7B7C6-74AB-4CC4-91A5-F99C23B051BE}"/>
              </a:ext>
            </a:extLst>
          </p:cNvPr>
          <p:cNvSpPr txBox="1"/>
          <p:nvPr/>
        </p:nvSpPr>
        <p:spPr>
          <a:xfrm>
            <a:off x="2713257" y="4442541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광복절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1E49B9-9C00-4DAB-BDF2-5CED58A962BB}"/>
              </a:ext>
            </a:extLst>
          </p:cNvPr>
          <p:cNvSpPr txBox="1"/>
          <p:nvPr/>
        </p:nvSpPr>
        <p:spPr>
          <a:xfrm>
            <a:off x="2713257" y="4726628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추석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5D1E0E-840A-4A83-9C6E-6DE8A7AAB2E5}"/>
              </a:ext>
            </a:extLst>
          </p:cNvPr>
          <p:cNvSpPr txBox="1"/>
          <p:nvPr/>
        </p:nvSpPr>
        <p:spPr>
          <a:xfrm>
            <a:off x="2713257" y="4978424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추석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591C5A-FB77-48A9-832B-889DB1A94BCE}"/>
              </a:ext>
            </a:extLst>
          </p:cNvPr>
          <p:cNvSpPr txBox="1"/>
          <p:nvPr/>
        </p:nvSpPr>
        <p:spPr>
          <a:xfrm>
            <a:off x="2713257" y="5262511"/>
            <a:ext cx="9497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추석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9EEBFB-8350-4A90-B0CE-8A932E89F954}"/>
              </a:ext>
            </a:extLst>
          </p:cNvPr>
          <p:cNvSpPr txBox="1"/>
          <p:nvPr/>
        </p:nvSpPr>
        <p:spPr>
          <a:xfrm>
            <a:off x="2713257" y="5561058"/>
            <a:ext cx="949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00" dirty="0">
                <a:solidFill>
                  <a:srgbClr val="5847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개천절</a:t>
            </a:r>
            <a:endParaRPr lang="en-US" altLang="ko-KR" sz="1000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4155866-FE30-4199-A6A5-F6F3A6D9DE18}"/>
              </a:ext>
            </a:extLst>
          </p:cNvPr>
          <p:cNvSpPr txBox="1"/>
          <p:nvPr/>
        </p:nvSpPr>
        <p:spPr>
          <a:xfrm>
            <a:off x="409334" y="292597"/>
            <a:ext cx="40229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1LSTM -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전처리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692707A-94E6-420A-8B99-75ED8850D7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46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B2D45A-C0FB-4C4F-BD81-A6CD57D208BC}"/>
              </a:ext>
            </a:extLst>
          </p:cNvPr>
          <p:cNvSpPr/>
          <p:nvPr/>
        </p:nvSpPr>
        <p:spPr>
          <a:xfrm>
            <a:off x="3225764" y="0"/>
            <a:ext cx="8966234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48FCBD2-B353-4B3C-934A-1FCC97AFEB6F}"/>
              </a:ext>
            </a:extLst>
          </p:cNvPr>
          <p:cNvSpPr/>
          <p:nvPr/>
        </p:nvSpPr>
        <p:spPr>
          <a:xfrm>
            <a:off x="692571" y="4639224"/>
            <a:ext cx="2292748" cy="858684"/>
          </a:xfrm>
          <a:prstGeom prst="roundRect">
            <a:avLst/>
          </a:prstGeom>
          <a:solidFill>
            <a:srgbClr val="3B27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388DC3B-DAC1-4A8D-A114-CD99C9DE7861}"/>
              </a:ext>
            </a:extLst>
          </p:cNvPr>
          <p:cNvSpPr/>
          <p:nvPr/>
        </p:nvSpPr>
        <p:spPr>
          <a:xfrm>
            <a:off x="3483358" y="4639224"/>
            <a:ext cx="2292748" cy="858684"/>
          </a:xfrm>
          <a:prstGeom prst="roundRect">
            <a:avLst/>
          </a:prstGeom>
          <a:solidFill>
            <a:srgbClr val="3B27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E1B7996-D62D-4C39-BEAD-01ED96B9ADFA}"/>
              </a:ext>
            </a:extLst>
          </p:cNvPr>
          <p:cNvSpPr/>
          <p:nvPr/>
        </p:nvSpPr>
        <p:spPr>
          <a:xfrm>
            <a:off x="6266041" y="4639224"/>
            <a:ext cx="2292748" cy="858684"/>
          </a:xfrm>
          <a:prstGeom prst="roundRect">
            <a:avLst/>
          </a:prstGeom>
          <a:solidFill>
            <a:srgbClr val="3B27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8B67E-C603-4420-B66E-B88FBEFC3255}"/>
              </a:ext>
            </a:extLst>
          </p:cNvPr>
          <p:cNvSpPr txBox="1"/>
          <p:nvPr/>
        </p:nvSpPr>
        <p:spPr>
          <a:xfrm>
            <a:off x="517799" y="905946"/>
            <a:ext cx="56701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표준화</a:t>
            </a:r>
            <a:endParaRPr lang="en-US" altLang="ko-KR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00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</a:t>
            </a:r>
            <a:r>
              <a: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세션</a:t>
            </a:r>
            <a:r>
              <a: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신규방문자</a:t>
            </a:r>
            <a:r>
              <a: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페이지뷰에</a:t>
            </a: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대해 </a:t>
            </a:r>
            <a:r>
              <a:rPr lang="en-US" altLang="ko-KR" sz="16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MinMaxScaling</a:t>
            </a:r>
            <a:endParaRPr lang="ko-KR" altLang="en-US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0EB68-F150-48DE-8636-F39045D93D16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3B1B514-CF80-4DB3-B4F6-C95EA9A91AA4}"/>
              </a:ext>
            </a:extLst>
          </p:cNvPr>
          <p:cNvSpPr txBox="1">
            <a:spLocks/>
          </p:cNvSpPr>
          <p:nvPr/>
        </p:nvSpPr>
        <p:spPr>
          <a:xfrm rot="5400000">
            <a:off x="7335618" y="1693828"/>
            <a:ext cx="7018131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LSTM</a:t>
            </a:r>
            <a:endParaRPr lang="ko-KR" altLang="en-US" sz="18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CDDABD-7AB5-4481-8BB8-7AE2F668F111}"/>
              </a:ext>
            </a:extLst>
          </p:cNvPr>
          <p:cNvGrpSpPr/>
          <p:nvPr/>
        </p:nvGrpSpPr>
        <p:grpSpPr>
          <a:xfrm>
            <a:off x="5032525" y="1783152"/>
            <a:ext cx="3833675" cy="2043347"/>
            <a:chOff x="288575" y="3863970"/>
            <a:chExt cx="3833675" cy="20433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B06C7E-D84B-4AFE-9C64-E3D000AC1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48" t="58877" r="63932" b="12982"/>
            <a:stretch/>
          </p:blipFill>
          <p:spPr>
            <a:xfrm>
              <a:off x="409334" y="3920001"/>
              <a:ext cx="3513761" cy="1929929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E422AF-5CB5-4520-B481-DB9C1B68CD06}"/>
                </a:ext>
              </a:extLst>
            </p:cNvPr>
            <p:cNvSpPr/>
            <p:nvPr/>
          </p:nvSpPr>
          <p:spPr>
            <a:xfrm>
              <a:off x="288575" y="3863970"/>
              <a:ext cx="3833675" cy="2043347"/>
            </a:xfrm>
            <a:prstGeom prst="rect">
              <a:avLst/>
            </a:prstGeom>
            <a:solidFill>
              <a:srgbClr val="3B27C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9E5E2AE-2D05-44F6-A9E9-10CEC043C1DC}"/>
              </a:ext>
            </a:extLst>
          </p:cNvPr>
          <p:cNvSpPr txBox="1"/>
          <p:nvPr/>
        </p:nvSpPr>
        <p:spPr>
          <a:xfrm>
            <a:off x="409334" y="292597"/>
            <a:ext cx="40229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LSTM -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전처리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BE9B9FC-5F3D-4496-BCAA-424F311F7560}"/>
              </a:ext>
            </a:extLst>
          </p:cNvPr>
          <p:cNvCxnSpPr>
            <a:cxnSpLocks/>
          </p:cNvCxnSpPr>
          <p:nvPr/>
        </p:nvCxnSpPr>
        <p:spPr>
          <a:xfrm>
            <a:off x="4271005" y="2811425"/>
            <a:ext cx="550606" cy="0"/>
          </a:xfrm>
          <a:prstGeom prst="straightConnector1">
            <a:avLst/>
          </a:prstGeom>
          <a:ln w="63500">
            <a:solidFill>
              <a:schemeClr val="tx1">
                <a:alpha val="5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2C646-C8D7-4929-B2FF-645A9A8FDD85}"/>
              </a:ext>
            </a:extLst>
          </p:cNvPr>
          <p:cNvSpPr txBox="1"/>
          <p:nvPr/>
        </p:nvSpPr>
        <p:spPr>
          <a:xfrm>
            <a:off x="784008" y="5559352"/>
            <a:ext cx="2109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2018</a:t>
            </a:r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.09.0</a:t>
            </a:r>
            <a:r>
              <a:rPr lang="en-US" altLang="ko-KR" sz="140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9</a:t>
            </a:r>
            <a:r>
              <a:rPr lang="ko-KR" altLang="en-US" sz="140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140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 2020</a:t>
            </a:r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  <a:r>
              <a:rPr lang="en-US" altLang="ko-KR" sz="1400" i="0" dirty="0">
                <a:effectLst/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12.8</a:t>
            </a:r>
          </a:p>
          <a:p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F811B-2A04-4402-8FCE-D8A4E6C89AB8}"/>
              </a:ext>
            </a:extLst>
          </p:cNvPr>
          <p:cNvSpPr txBox="1"/>
          <p:nvPr/>
        </p:nvSpPr>
        <p:spPr>
          <a:xfrm>
            <a:off x="692571" y="4167121"/>
            <a:ext cx="6303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셋 구성</a:t>
            </a:r>
            <a:endParaRPr lang="en-US" altLang="ko-KR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8157A-5DD7-4804-B49A-EE253D021AB7}"/>
              </a:ext>
            </a:extLst>
          </p:cNvPr>
          <p:cNvSpPr txBox="1"/>
          <p:nvPr/>
        </p:nvSpPr>
        <p:spPr>
          <a:xfrm>
            <a:off x="3455281" y="5532952"/>
            <a:ext cx="27326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train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데이터의 뒤에서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일치를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test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셋으로 구성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.</a:t>
            </a:r>
          </a:p>
          <a:p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2020.10.09</a:t>
            </a:r>
            <a:r>
              <a:rPr lang="ko-KR" altLang="en-US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 2020.12.08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C67225-2F3F-4C72-AC7F-398978D6E3D9}"/>
              </a:ext>
            </a:extLst>
          </p:cNvPr>
          <p:cNvGrpSpPr/>
          <p:nvPr/>
        </p:nvGrpSpPr>
        <p:grpSpPr>
          <a:xfrm>
            <a:off x="614471" y="1783153"/>
            <a:ext cx="3513761" cy="2043347"/>
            <a:chOff x="534285" y="1741078"/>
            <a:chExt cx="3513761" cy="20433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012CB5D-8C7D-4BEA-834B-A8A99A857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47" t="36816" r="66798" b="35043"/>
            <a:stretch/>
          </p:blipFill>
          <p:spPr>
            <a:xfrm>
              <a:off x="692571" y="1754279"/>
              <a:ext cx="3164441" cy="1929929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AE0619-B052-4AE9-AE67-9F1C8B7E769E}"/>
                </a:ext>
              </a:extLst>
            </p:cNvPr>
            <p:cNvSpPr/>
            <p:nvPr/>
          </p:nvSpPr>
          <p:spPr>
            <a:xfrm>
              <a:off x="534285" y="1741078"/>
              <a:ext cx="3513761" cy="2043347"/>
            </a:xfrm>
            <a:prstGeom prst="rect">
              <a:avLst/>
            </a:prstGeom>
            <a:solidFill>
              <a:srgbClr val="3B27C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56336F-1076-4CFF-AB04-E89FC9589E03}"/>
              </a:ext>
            </a:extLst>
          </p:cNvPr>
          <p:cNvSpPr txBox="1"/>
          <p:nvPr/>
        </p:nvSpPr>
        <p:spPr>
          <a:xfrm>
            <a:off x="6478642" y="4863536"/>
            <a:ext cx="417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Target =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 예측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E99B75-8080-4425-BA3A-47C82D828EE3}"/>
              </a:ext>
            </a:extLst>
          </p:cNvPr>
          <p:cNvSpPr txBox="1"/>
          <p:nvPr/>
        </p:nvSpPr>
        <p:spPr>
          <a:xfrm>
            <a:off x="3821505" y="4863536"/>
            <a:ext cx="151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데이터셋 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8FB8C-DEB1-498F-934F-36C91E5C3100}"/>
              </a:ext>
            </a:extLst>
          </p:cNvPr>
          <p:cNvSpPr txBox="1"/>
          <p:nvPr/>
        </p:nvSpPr>
        <p:spPr>
          <a:xfrm>
            <a:off x="1012862" y="4863536"/>
            <a:ext cx="1667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셋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215DA2-A9B3-449D-8F5E-0696ED68A6D3}"/>
              </a:ext>
            </a:extLst>
          </p:cNvPr>
          <p:cNvSpPr txBox="1"/>
          <p:nvPr/>
        </p:nvSpPr>
        <p:spPr>
          <a:xfrm>
            <a:off x="6316941" y="5528574"/>
            <a:ext cx="273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2020.11.09</a:t>
            </a:r>
            <a:r>
              <a:rPr lang="ko-KR" altLang="en-US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~ 2021.01.08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DFE3389-9BB4-418B-AA01-F13010DEB8EE}"/>
              </a:ext>
            </a:extLst>
          </p:cNvPr>
          <p:cNvSpPr/>
          <p:nvPr/>
        </p:nvSpPr>
        <p:spPr>
          <a:xfrm>
            <a:off x="602095" y="1796354"/>
            <a:ext cx="958106" cy="2030145"/>
          </a:xfrm>
          <a:prstGeom prst="rect">
            <a:avLst/>
          </a:prstGeom>
          <a:solidFill>
            <a:srgbClr val="3B27C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C571017-6155-4F0E-8424-680A5390DDE7}"/>
              </a:ext>
            </a:extLst>
          </p:cNvPr>
          <p:cNvSpPr/>
          <p:nvPr/>
        </p:nvSpPr>
        <p:spPr>
          <a:xfrm>
            <a:off x="5006704" y="1783152"/>
            <a:ext cx="958106" cy="2030145"/>
          </a:xfrm>
          <a:prstGeom prst="rect">
            <a:avLst/>
          </a:prstGeom>
          <a:solidFill>
            <a:srgbClr val="3B27C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ED2BE61-BE9C-41C0-B111-7B7B8B334377}"/>
              </a:ext>
            </a:extLst>
          </p:cNvPr>
          <p:cNvSpPr/>
          <p:nvPr/>
        </p:nvSpPr>
        <p:spPr>
          <a:xfrm>
            <a:off x="5006704" y="1796353"/>
            <a:ext cx="958106" cy="2030145"/>
          </a:xfrm>
          <a:prstGeom prst="rect">
            <a:avLst/>
          </a:prstGeom>
          <a:solidFill>
            <a:srgbClr val="3B27C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389C21-3C98-414D-AC05-5A9970E8F7FC}"/>
              </a:ext>
            </a:extLst>
          </p:cNvPr>
          <p:cNvSpPr/>
          <p:nvPr/>
        </p:nvSpPr>
        <p:spPr>
          <a:xfrm>
            <a:off x="610895" y="1783152"/>
            <a:ext cx="958106" cy="2030145"/>
          </a:xfrm>
          <a:prstGeom prst="rect">
            <a:avLst/>
          </a:prstGeom>
          <a:solidFill>
            <a:srgbClr val="3B27C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C5E3ADD-D273-49FD-AD2F-FD05DBB9DC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6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9E86CA-0A29-4957-9731-28FAF7617742}"/>
              </a:ext>
            </a:extLst>
          </p:cNvPr>
          <p:cNvSpPr/>
          <p:nvPr/>
        </p:nvSpPr>
        <p:spPr>
          <a:xfrm>
            <a:off x="3225764" y="0"/>
            <a:ext cx="8966234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57AC689-C5DF-41A2-A9FE-202E08454C82}"/>
              </a:ext>
            </a:extLst>
          </p:cNvPr>
          <p:cNvSpPr txBox="1">
            <a:spLocks/>
          </p:cNvSpPr>
          <p:nvPr/>
        </p:nvSpPr>
        <p:spPr>
          <a:xfrm rot="5400000">
            <a:off x="7335618" y="1693828"/>
            <a:ext cx="7018131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LSTM</a:t>
            </a:r>
            <a:endParaRPr lang="ko-KR" altLang="en-US" sz="18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5357D6D-A5B5-48E9-8D51-F54706381C00}"/>
              </a:ext>
            </a:extLst>
          </p:cNvPr>
          <p:cNvCxnSpPr>
            <a:cxnSpLocks/>
          </p:cNvCxnSpPr>
          <p:nvPr/>
        </p:nvCxnSpPr>
        <p:spPr>
          <a:xfrm flipV="1">
            <a:off x="6764532" y="4678167"/>
            <a:ext cx="0" cy="1227333"/>
          </a:xfrm>
          <a:prstGeom prst="line">
            <a:avLst/>
          </a:prstGeom>
          <a:ln w="15875">
            <a:solidFill>
              <a:srgbClr val="9D93D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4A6009E-E3B0-4E2F-8B3E-C18DAE95F571}"/>
              </a:ext>
            </a:extLst>
          </p:cNvPr>
          <p:cNvCxnSpPr>
            <a:cxnSpLocks/>
          </p:cNvCxnSpPr>
          <p:nvPr/>
        </p:nvCxnSpPr>
        <p:spPr>
          <a:xfrm flipV="1">
            <a:off x="7583877" y="3348934"/>
            <a:ext cx="0" cy="1306986"/>
          </a:xfrm>
          <a:prstGeom prst="line">
            <a:avLst/>
          </a:prstGeom>
          <a:ln w="15875">
            <a:solidFill>
              <a:srgbClr val="9D93D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7AEE9C2-8733-4E69-9B22-9783B08A3ABF}"/>
              </a:ext>
            </a:extLst>
          </p:cNvPr>
          <p:cNvSpPr/>
          <p:nvPr/>
        </p:nvSpPr>
        <p:spPr>
          <a:xfrm>
            <a:off x="2597668" y="4640680"/>
            <a:ext cx="4185914" cy="139619"/>
          </a:xfrm>
          <a:prstGeom prst="rect">
            <a:avLst/>
          </a:prstGeom>
          <a:solidFill>
            <a:srgbClr val="3B27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3891DE2-49B6-41C0-9BAD-6A92F9A0D806}"/>
              </a:ext>
            </a:extLst>
          </p:cNvPr>
          <p:cNvSpPr/>
          <p:nvPr/>
        </p:nvSpPr>
        <p:spPr>
          <a:xfrm>
            <a:off x="6788012" y="4664051"/>
            <a:ext cx="4185914" cy="101683"/>
          </a:xfrm>
          <a:prstGeom prst="rect">
            <a:avLst/>
          </a:prstGeom>
          <a:solidFill>
            <a:schemeClr val="bg1"/>
          </a:solidFill>
          <a:ln w="25400">
            <a:solidFill>
              <a:srgbClr val="D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B311D1-A702-4BA2-86A0-4E8EC63BC688}"/>
              </a:ext>
            </a:extLst>
          </p:cNvPr>
          <p:cNvSpPr/>
          <p:nvPr/>
        </p:nvSpPr>
        <p:spPr>
          <a:xfrm>
            <a:off x="3397963" y="4505823"/>
            <a:ext cx="4185914" cy="139619"/>
          </a:xfrm>
          <a:prstGeom prst="rect">
            <a:avLst/>
          </a:prstGeom>
          <a:solidFill>
            <a:srgbClr val="3B27C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C4190D7-F989-4FBF-A864-7327CED29079}"/>
              </a:ext>
            </a:extLst>
          </p:cNvPr>
          <p:cNvSpPr/>
          <p:nvPr/>
        </p:nvSpPr>
        <p:spPr>
          <a:xfrm>
            <a:off x="7583877" y="4518080"/>
            <a:ext cx="4185914" cy="116249"/>
          </a:xfrm>
          <a:prstGeom prst="rect">
            <a:avLst/>
          </a:prstGeom>
          <a:solidFill>
            <a:schemeClr val="bg1"/>
          </a:solidFill>
          <a:ln w="25400">
            <a:solidFill>
              <a:srgbClr val="D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BD7946-0F17-4F37-8546-705448F42FB1}"/>
              </a:ext>
            </a:extLst>
          </p:cNvPr>
          <p:cNvSpPr txBox="1"/>
          <p:nvPr/>
        </p:nvSpPr>
        <p:spPr>
          <a:xfrm>
            <a:off x="610351" y="1236092"/>
            <a:ext cx="8228837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i="0" dirty="0">
                <a:solidFill>
                  <a:srgbClr val="222222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</a:t>
            </a:r>
            <a:r>
              <a:rPr lang="ko-KR" altLang="en-US" sz="2500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터 </a:t>
            </a:r>
            <a:r>
              <a:rPr lang="en-US" altLang="ko-KR" sz="2500" dirty="0">
                <a:solidFill>
                  <a:srgbClr val="22222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reshape</a:t>
            </a:r>
            <a:endParaRPr lang="en-US" altLang="ko-KR" sz="300" i="0" dirty="0">
              <a:solidFill>
                <a:srgbClr val="222222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i="0" dirty="0" err="1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samp</a:t>
            </a:r>
            <a:r>
              <a:rPr lang="en-US" altLang="ko-KR" sz="1600" dirty="0" err="1">
                <a:solidFill>
                  <a:srgbClr val="22222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le_</a:t>
            </a:r>
            <a:r>
              <a:rPr lang="en-US" altLang="ko-KR" sz="1600" i="0" dirty="0" err="1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size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en-US" altLang="ko-KR" sz="1600" i="0" dirty="0" err="1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time_step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feature) </a:t>
            </a:r>
            <a:r>
              <a:rPr lang="ko-KR" altLang="en-US" sz="1600" dirty="0">
                <a:solidFill>
                  <a:srgbClr val="222222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크기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데이터를 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reshape</a:t>
            </a:r>
            <a:endParaRPr lang="en-US" altLang="ko-KR" sz="1600" dirty="0">
              <a:solidFill>
                <a:srgbClr val="222222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time_step</a:t>
            </a: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1600" dirty="0" err="1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window_size</a:t>
            </a:r>
            <a:endParaRPr lang="en-US" altLang="ko-KR" sz="1600" dirty="0">
              <a:solidFill>
                <a:srgbClr val="3B27C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history_size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몇 개의 과거 데이터를 학습할 것인지</a:t>
            </a:r>
          </a:p>
          <a:p>
            <a:r>
              <a:rPr lang="en-US" altLang="ko-KR" sz="1600" dirty="0" err="1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target_size</a:t>
            </a:r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ko-KR" altLang="en-US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얼마나 멀리 있는 예측을 배워야 하는가</a:t>
            </a:r>
            <a:r>
              <a:rPr lang="en-US" altLang="ko-KR" sz="16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	</a:t>
            </a:r>
            <a:endParaRPr lang="ko-KR" altLang="en-US" sz="160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E2452D59-EE74-4E95-A4BB-DD16AC1F433C}"/>
              </a:ext>
            </a:extLst>
          </p:cNvPr>
          <p:cNvCxnSpPr>
            <a:cxnSpLocks/>
          </p:cNvCxnSpPr>
          <p:nvPr/>
        </p:nvCxnSpPr>
        <p:spPr>
          <a:xfrm>
            <a:off x="-1905000" y="4640680"/>
            <a:ext cx="14999592" cy="15239"/>
          </a:xfrm>
          <a:prstGeom prst="line">
            <a:avLst/>
          </a:prstGeom>
          <a:ln w="12700">
            <a:solidFill>
              <a:srgbClr val="3B27C4">
                <a:alpha val="1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CEAFC8C-5F1A-404B-B426-293805E31332}"/>
              </a:ext>
            </a:extLst>
          </p:cNvPr>
          <p:cNvSpPr txBox="1"/>
          <p:nvPr/>
        </p:nvSpPr>
        <p:spPr>
          <a:xfrm>
            <a:off x="4816099" y="3687485"/>
            <a:ext cx="3690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B27C4">
                    <a:alpha val="4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61</a:t>
            </a:r>
            <a:r>
              <a:rPr lang="ko-KR" altLang="en-US" sz="5000" dirty="0">
                <a:solidFill>
                  <a:srgbClr val="3B27C4">
                    <a:alpha val="4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학습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28C528-6FDC-40DD-9B6E-E2A538B183F2}"/>
              </a:ext>
            </a:extLst>
          </p:cNvPr>
          <p:cNvSpPr txBox="1"/>
          <p:nvPr/>
        </p:nvSpPr>
        <p:spPr>
          <a:xfrm>
            <a:off x="9783902" y="6311403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76D2C-7741-431E-A1D8-B07A63A85CB9}"/>
              </a:ext>
            </a:extLst>
          </p:cNvPr>
          <p:cNvSpPr txBox="1"/>
          <p:nvPr/>
        </p:nvSpPr>
        <p:spPr>
          <a:xfrm>
            <a:off x="409334" y="292597"/>
            <a:ext cx="40229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LSTM – </a:t>
            </a:r>
            <a:r>
              <a:rPr lang="ko-KR" altLang="en-US" sz="1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전처리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및 모델링</a:t>
            </a:r>
            <a:endParaRPr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D56425-C3F2-4E0B-8E61-E4BA2906D085}"/>
              </a:ext>
            </a:extLst>
          </p:cNvPr>
          <p:cNvGrpSpPr/>
          <p:nvPr/>
        </p:nvGrpSpPr>
        <p:grpSpPr>
          <a:xfrm>
            <a:off x="9381524" y="3198167"/>
            <a:ext cx="2624471" cy="461665"/>
            <a:chOff x="9954609" y="934419"/>
            <a:chExt cx="2624471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69D7FDA-D25D-4FE6-A312-103AE25CE034}"/>
                </a:ext>
              </a:extLst>
            </p:cNvPr>
            <p:cNvSpPr txBox="1"/>
            <p:nvPr/>
          </p:nvSpPr>
          <p:spPr>
            <a:xfrm>
              <a:off x="10431782" y="934419"/>
              <a:ext cx="21472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rgbClr val="3B27C4">
                      <a:alpha val="78000"/>
                    </a:srgb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history_size</a:t>
              </a:r>
              <a:r>
                <a:rPr lang="en-US" altLang="ko-KR" sz="1200" dirty="0">
                  <a:solidFill>
                    <a:srgbClr val="3B27C4">
                      <a:alpha val="78000"/>
                    </a:srgb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= 61</a:t>
              </a:r>
            </a:p>
            <a:p>
              <a:r>
                <a:rPr lang="en-US" altLang="ko-KR" sz="1200" dirty="0" err="1">
                  <a:solidFill>
                    <a:srgbClr val="3B27C4">
                      <a:alpha val="78000"/>
                    </a:srgb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target_size</a:t>
              </a:r>
              <a:r>
                <a:rPr lang="en-US" altLang="ko-KR" sz="1200" dirty="0">
                  <a:solidFill>
                    <a:srgbClr val="3B27C4">
                      <a:alpha val="78000"/>
                    </a:srgbClr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= 61</a:t>
              </a:r>
              <a:endParaRPr lang="ko-KR" altLang="en-US" sz="1200" dirty="0">
                <a:solidFill>
                  <a:srgbClr val="3B27C4">
                    <a:alpha val="78000"/>
                  </a:srgb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172AEB0-DC0A-4641-BF24-1F86E95D623F}"/>
                </a:ext>
              </a:extLst>
            </p:cNvPr>
            <p:cNvSpPr/>
            <p:nvPr/>
          </p:nvSpPr>
          <p:spPr>
            <a:xfrm>
              <a:off x="11855511" y="956186"/>
              <a:ext cx="405554" cy="405554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32000"/>
              </a:schemeClr>
            </a:solidFill>
            <a:ln>
              <a:solidFill>
                <a:srgbClr val="C5C5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T</a:t>
              </a:r>
              <a:endParaRPr lang="ko-KR" altLang="en-US" sz="1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A3BB155-3ACC-4212-A73C-57FA47AEE656}"/>
                </a:ext>
              </a:extLst>
            </p:cNvPr>
            <p:cNvSpPr/>
            <p:nvPr/>
          </p:nvSpPr>
          <p:spPr>
            <a:xfrm>
              <a:off x="9954609" y="967729"/>
              <a:ext cx="405151" cy="405151"/>
            </a:xfrm>
            <a:prstGeom prst="ellipse">
              <a:avLst/>
            </a:prstGeom>
            <a:solidFill>
              <a:srgbClr val="3B27C4">
                <a:alpha val="80000"/>
              </a:srgbClr>
            </a:solidFill>
            <a:ln>
              <a:solidFill>
                <a:srgbClr val="4E3C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H</a:t>
              </a:r>
              <a:endParaRPr lang="ko-KR" altLang="en-US" sz="1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35FAF19-3D27-4BFE-B501-5A2BC27ED585}"/>
              </a:ext>
            </a:extLst>
          </p:cNvPr>
          <p:cNvSpPr txBox="1"/>
          <p:nvPr/>
        </p:nvSpPr>
        <p:spPr>
          <a:xfrm>
            <a:off x="4040183" y="4678166"/>
            <a:ext cx="28508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tx1">
                    <a:alpha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61</a:t>
            </a:r>
            <a:r>
              <a:rPr lang="ko-KR" altLang="en-US" sz="5000" dirty="0">
                <a:solidFill>
                  <a:schemeClr val="tx1">
                    <a:alpha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학습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102B46-3A20-4D88-A429-9515A1836A72}"/>
              </a:ext>
            </a:extLst>
          </p:cNvPr>
          <p:cNvSpPr txBox="1"/>
          <p:nvPr/>
        </p:nvSpPr>
        <p:spPr>
          <a:xfrm>
            <a:off x="7355158" y="4693664"/>
            <a:ext cx="3690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0" dirty="0">
                <a:solidFill>
                  <a:schemeClr val="tx1">
                    <a:alpha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61</a:t>
            </a:r>
            <a:r>
              <a:rPr lang="ko-KR" altLang="en-US" sz="5000" dirty="0">
                <a:solidFill>
                  <a:schemeClr val="tx1">
                    <a:alpha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예측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4DA0DE-7CFD-4CD1-8B9E-37B16C831DD7}"/>
              </a:ext>
            </a:extLst>
          </p:cNvPr>
          <p:cNvSpPr txBox="1"/>
          <p:nvPr/>
        </p:nvSpPr>
        <p:spPr>
          <a:xfrm>
            <a:off x="9124349" y="3732181"/>
            <a:ext cx="3690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3B27C4">
                    <a:alpha val="4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61</a:t>
            </a:r>
            <a:r>
              <a:rPr lang="ko-KR" altLang="en-US" sz="5000" dirty="0">
                <a:solidFill>
                  <a:srgbClr val="3B27C4">
                    <a:alpha val="45000"/>
                  </a:srgb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예측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A08AB58-7B55-4E01-AE3C-521B858E83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813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7C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296A1-C1CB-4109-B3DD-CFAC0D7D4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196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5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Xgboost</a:t>
            </a:r>
            <a:endParaRPr lang="en-US" altLang="ko-KR" sz="55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38A8A22-068D-4926-8DAE-A666B0639649}"/>
              </a:ext>
            </a:extLst>
          </p:cNvPr>
          <p:cNvSpPr txBox="1">
            <a:spLocks/>
          </p:cNvSpPr>
          <p:nvPr/>
        </p:nvSpPr>
        <p:spPr>
          <a:xfrm>
            <a:off x="1727200" y="2846128"/>
            <a:ext cx="9144000" cy="1165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D2CD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Feature engineering &amp; modeling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806086-50BB-4192-A9F7-9A9F4002FF9D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8F5A8DC-2428-4E1A-B000-1F1501402367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FEDEC9-7A90-47DC-B083-42828B04FBB0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E797991-E6C6-4577-B64B-72302E2A43D4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LSTM            .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B4FE87A-2B9E-4059-89D4-933A2C930883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XGB                .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84600F-29A3-44EE-BBBE-24C3DA5B2F94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EXTRA TREE</a:t>
                  </a:r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A37A5B5-0D45-4AAD-952C-A05C7632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DDA8937-3148-4E48-82B4-A4C9FE1C6B30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CD5BF4-FB57-4AEC-8A4C-7E3E5D8EE3CA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6C77D030-47A4-474C-98EF-4AB152F0D8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497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E658DC-5ABF-4825-9048-D705E63977EE}"/>
              </a:ext>
            </a:extLst>
          </p:cNvPr>
          <p:cNvSpPr/>
          <p:nvPr/>
        </p:nvSpPr>
        <p:spPr>
          <a:xfrm>
            <a:off x="3340100" y="0"/>
            <a:ext cx="8851898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0A11C96-BF58-4E76-8F03-4888956B9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 flipV="1">
            <a:off x="6410727" y="2508617"/>
            <a:ext cx="9144000" cy="1384195"/>
          </a:xfrm>
        </p:spPr>
        <p:txBody>
          <a:bodyPr>
            <a:normAutofit fontScale="90000"/>
          </a:bodyPr>
          <a:lstStyle/>
          <a:p>
            <a:r>
              <a:rPr lang="en-US" altLang="ko-KR" sz="120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Xgboost</a:t>
            </a:r>
            <a:endParaRPr lang="en-US" altLang="ko-KR" sz="12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0AE9-D340-4A01-9ECF-FBAD18919818}"/>
              </a:ext>
            </a:extLst>
          </p:cNvPr>
          <p:cNvSpPr txBox="1"/>
          <p:nvPr/>
        </p:nvSpPr>
        <p:spPr>
          <a:xfrm>
            <a:off x="409334" y="292597"/>
            <a:ext cx="428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modeling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4BB0F-A2E4-4878-9F7F-77CB8380346D}"/>
              </a:ext>
            </a:extLst>
          </p:cNvPr>
          <p:cNvSpPr txBox="1"/>
          <p:nvPr/>
        </p:nvSpPr>
        <p:spPr>
          <a:xfrm>
            <a:off x="6479941" y="2077330"/>
            <a:ext cx="53877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train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데이터의 기간은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2018.9.9 ~ 2020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3CCA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데이콘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설립일</a:t>
            </a:r>
            <a:r>
              <a:rPr lang="en-US" altLang="ko-KR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중요 공지사항의 수정 및 체계화 날짜 확인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년도 초반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까지 신규 방문자와 제출 수는 대부분 한 자릿수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r>
              <a:rPr lang="ko-KR" altLang="en-US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4E3CCA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이전에는 불규칙한 흐름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보이고 있음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-    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설립초기부터 </a:t>
            </a:r>
            <a:r>
              <a:rPr lang="en-US" altLang="ko-KR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19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년도 </a:t>
            </a:r>
            <a:r>
              <a:rPr lang="en-US" altLang="ko-KR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월까지의 개최된 대회를 볼 때 영향력 있는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       대회가 없음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CE866-720E-4551-8E13-E1701BC8046A}"/>
              </a:ext>
            </a:extLst>
          </p:cNvPr>
          <p:cNvSpPr txBox="1"/>
          <p:nvPr/>
        </p:nvSpPr>
        <p:spPr>
          <a:xfrm>
            <a:off x="676952" y="1545671"/>
            <a:ext cx="375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학습데이터에 </a:t>
            </a:r>
            <a:r>
              <a:rPr lang="ko-KR" altLang="en-US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포함할 기간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DC41E8-2FDF-4942-8F3C-3A6B1C0E1B63}"/>
              </a:ext>
            </a:extLst>
          </p:cNvPr>
          <p:cNvSpPr txBox="1"/>
          <p:nvPr/>
        </p:nvSpPr>
        <p:spPr>
          <a:xfrm>
            <a:off x="614326" y="4665999"/>
            <a:ext cx="283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추가데이터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대회 정보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2BC61-950B-4BA3-950A-534AB06E895C}"/>
              </a:ext>
            </a:extLst>
          </p:cNvPr>
          <p:cNvSpPr txBox="1"/>
          <p:nvPr/>
        </p:nvSpPr>
        <p:spPr>
          <a:xfrm>
            <a:off x="6479941" y="4324099"/>
            <a:ext cx="5826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  <a:r>
              <a:rPr lang="ko-KR" altLang="en-US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기간을 </a:t>
            </a:r>
            <a:r>
              <a:rPr lang="en-US" altLang="ko-KR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2019</a:t>
            </a:r>
            <a:r>
              <a:rPr lang="ko-KR" altLang="en-US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</a:t>
            </a:r>
            <a:r>
              <a:rPr lang="en-US" altLang="ko-KR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5</a:t>
            </a:r>
            <a:r>
              <a:rPr lang="ko-KR" altLang="en-US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이후로 설정</a:t>
            </a:r>
            <a:endParaRPr lang="en-US" altLang="ko-KR" sz="1400" dirty="0">
              <a:solidFill>
                <a:srgbClr val="3B27C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86449-7B20-4B1F-A2E1-90D760090625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C14B77-92A2-4759-9BAA-3E5B3C545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158C28-D6C6-4839-A58A-510D8E309365}"/>
              </a:ext>
            </a:extLst>
          </p:cNvPr>
          <p:cNvGrpSpPr/>
          <p:nvPr/>
        </p:nvGrpSpPr>
        <p:grpSpPr>
          <a:xfrm>
            <a:off x="736385" y="1973495"/>
            <a:ext cx="5473914" cy="2656782"/>
            <a:chOff x="622085" y="1861860"/>
            <a:chExt cx="5473914" cy="265678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DCB362A-E0B0-4BE7-B005-ACEB94D86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85" y="1965695"/>
              <a:ext cx="5193716" cy="2352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C775F4-A9A7-4341-9887-67365EB89FCF}"/>
                </a:ext>
              </a:extLst>
            </p:cNvPr>
            <p:cNvSpPr/>
            <p:nvPr/>
          </p:nvSpPr>
          <p:spPr>
            <a:xfrm>
              <a:off x="622085" y="1861860"/>
              <a:ext cx="5473914" cy="2656782"/>
            </a:xfrm>
            <a:prstGeom prst="rect">
              <a:avLst/>
            </a:prstGeom>
            <a:solidFill>
              <a:srgbClr val="3B27C4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606B51-D963-44EB-8DC5-3DD9FE53EC4C}"/>
              </a:ext>
            </a:extLst>
          </p:cNvPr>
          <p:cNvSpPr/>
          <p:nvPr/>
        </p:nvSpPr>
        <p:spPr>
          <a:xfrm>
            <a:off x="736385" y="1966920"/>
            <a:ext cx="1464352" cy="369332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</a:t>
            </a: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BFC874-3D44-48D5-8D95-33B5E4C87989}"/>
              </a:ext>
            </a:extLst>
          </p:cNvPr>
          <p:cNvSpPr/>
          <p:nvPr/>
        </p:nvSpPr>
        <p:spPr>
          <a:xfrm>
            <a:off x="2200737" y="1966920"/>
            <a:ext cx="1254565" cy="369332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</a:t>
            </a:r>
            <a:endParaRPr lang="ko-KR" altLang="en-US" sz="12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826B75-E757-4A7F-8069-05AA22C02D1A}"/>
              </a:ext>
            </a:extLst>
          </p:cNvPr>
          <p:cNvSpPr/>
          <p:nvPr/>
        </p:nvSpPr>
        <p:spPr>
          <a:xfrm>
            <a:off x="3435587" y="1966920"/>
            <a:ext cx="2774712" cy="369332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</a:t>
            </a:r>
            <a:endParaRPr lang="ko-KR" altLang="en-US" sz="12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9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7A1B90-0C33-4D26-A328-9F088298C61F}"/>
              </a:ext>
            </a:extLst>
          </p:cNvPr>
          <p:cNvSpPr/>
          <p:nvPr/>
        </p:nvSpPr>
        <p:spPr>
          <a:xfrm>
            <a:off x="5951477" y="0"/>
            <a:ext cx="6240521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A2D80BCC-068D-4690-9B97-605BF46BF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 flipV="1">
            <a:off x="6410727" y="2508617"/>
            <a:ext cx="9144000" cy="1384195"/>
          </a:xfrm>
        </p:spPr>
        <p:txBody>
          <a:bodyPr>
            <a:normAutofit fontScale="90000"/>
          </a:bodyPr>
          <a:lstStyle/>
          <a:p>
            <a:r>
              <a:rPr lang="en-US" altLang="ko-KR" sz="120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Xgboost</a:t>
            </a:r>
            <a:endParaRPr lang="en-US" altLang="ko-KR" sz="12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4BB0F-A2E4-4878-9F7F-77CB8380346D}"/>
              </a:ext>
            </a:extLst>
          </p:cNvPr>
          <p:cNvSpPr txBox="1"/>
          <p:nvPr/>
        </p:nvSpPr>
        <p:spPr>
          <a:xfrm>
            <a:off x="6435490" y="3592263"/>
            <a:ext cx="5967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연휴기간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사이에 포함되어 있으면 하락세가 이어지는 것 확인</a:t>
            </a: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연말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(12/31)</a:t>
            </a:r>
            <a:r>
              <a:rPr lang="ko-KR" altLang="en-US" sz="14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또한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공휴일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 같은 패턴을 보임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2,3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일과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1,4,7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추가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년의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20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년의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31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일을 휴일에 추가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FE55CC-CB83-445B-B588-B6BC1CC08DCB}"/>
              </a:ext>
            </a:extLst>
          </p:cNvPr>
          <p:cNvSpPr txBox="1"/>
          <p:nvPr/>
        </p:nvSpPr>
        <p:spPr>
          <a:xfrm>
            <a:off x="568685" y="982832"/>
            <a:ext cx="3754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공휴일에 날짜 추가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9E9FF9-36C0-4AC6-8ADE-87CF18F4E6FD}"/>
              </a:ext>
            </a:extLst>
          </p:cNvPr>
          <p:cNvGrpSpPr/>
          <p:nvPr/>
        </p:nvGrpSpPr>
        <p:grpSpPr>
          <a:xfrm>
            <a:off x="718505" y="1353976"/>
            <a:ext cx="4498615" cy="4585786"/>
            <a:chOff x="409334" y="1260875"/>
            <a:chExt cx="5083412" cy="51819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1CAB48-3BAA-497C-ACF3-5DAA9239F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729" y="3856777"/>
              <a:ext cx="5021017" cy="258601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5E17DDB-1D6F-4C93-9F30-22CFA6ED2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334" y="1329025"/>
              <a:ext cx="2535207" cy="252775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16E507C-3F6F-4FF0-8132-2AE15A45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6936" y="1260875"/>
              <a:ext cx="2485810" cy="259590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7134FD-8A32-4A3B-822A-94B50EB08B05}"/>
              </a:ext>
            </a:extLst>
          </p:cNvPr>
          <p:cNvSpPr txBox="1"/>
          <p:nvPr/>
        </p:nvSpPr>
        <p:spPr>
          <a:xfrm>
            <a:off x="6422822" y="1703724"/>
            <a:ext cx="5050673" cy="163121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50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kumimoji="0" lang="ko-KR" altLang="en-US" sz="250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</a:t>
            </a:r>
            <a:r>
              <a:rPr kumimoji="0" lang="en-US" altLang="ko-KR" sz="250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</a:t>
            </a:r>
            <a:r>
              <a:rPr kumimoji="0" lang="ko-KR" altLang="en-US" sz="250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값 및 추가 정보 들에서</a:t>
            </a:r>
            <a:endParaRPr kumimoji="0" lang="en-US" altLang="ko-KR" sz="250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50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특정 기간 하락 확인</a:t>
            </a:r>
            <a:endParaRPr kumimoji="0" lang="en-US" altLang="ko-KR" sz="250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4/25</a:t>
            </a:r>
            <a:r>
              <a:rPr lang="ko-KR" altLang="en-US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~</a:t>
            </a:r>
            <a:r>
              <a:rPr lang="ko-KR" altLang="en-US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</a:t>
            </a:r>
            <a:r>
              <a:rPr lang="en-US" altLang="ko-KR" sz="25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5/10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12/23 ~ 1/5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E49ADFC-9F4F-4847-9AA2-17EEC3CFB307}"/>
              </a:ext>
            </a:extLst>
          </p:cNvPr>
          <p:cNvSpPr/>
          <p:nvPr/>
        </p:nvSpPr>
        <p:spPr>
          <a:xfrm flipV="1">
            <a:off x="5740616" y="2519332"/>
            <a:ext cx="501204" cy="350541"/>
          </a:xfrm>
          <a:prstGeom prst="rightArrow">
            <a:avLst/>
          </a:prstGeom>
          <a:solidFill>
            <a:srgbClr val="4E3CCA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8A65F-D186-4CC1-B71E-F0C65FC9A1A3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226C89-8DB0-4077-8345-A7583E7C20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15776-166B-46AC-9CEC-B82B2E088814}"/>
              </a:ext>
            </a:extLst>
          </p:cNvPr>
          <p:cNvSpPr txBox="1"/>
          <p:nvPr/>
        </p:nvSpPr>
        <p:spPr>
          <a:xfrm>
            <a:off x="409334" y="292597"/>
            <a:ext cx="428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modeling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2AD19FB-7A16-42D3-8F38-6F918D5D67D8}"/>
              </a:ext>
            </a:extLst>
          </p:cNvPr>
          <p:cNvSpPr/>
          <p:nvPr/>
        </p:nvSpPr>
        <p:spPr>
          <a:xfrm>
            <a:off x="6537509" y="3446863"/>
            <a:ext cx="577583" cy="145400"/>
          </a:xfrm>
          <a:prstGeom prst="roundRect">
            <a:avLst/>
          </a:prstGeom>
          <a:solidFill>
            <a:srgbClr val="3B27C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연휴기간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FD897B4-680D-4A10-890E-2958CEC97A3F}"/>
              </a:ext>
            </a:extLst>
          </p:cNvPr>
          <p:cNvSpPr/>
          <p:nvPr/>
        </p:nvSpPr>
        <p:spPr>
          <a:xfrm>
            <a:off x="6537509" y="4101600"/>
            <a:ext cx="577583" cy="145400"/>
          </a:xfrm>
          <a:prstGeom prst="roundRect">
            <a:avLst/>
          </a:prstGeom>
          <a:solidFill>
            <a:srgbClr val="3B27C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연말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E8BD8-658E-4C9C-BD48-9A19661A5F54}"/>
              </a:ext>
            </a:extLst>
          </p:cNvPr>
          <p:cNvSpPr txBox="1"/>
          <p:nvPr/>
        </p:nvSpPr>
        <p:spPr>
          <a:xfrm>
            <a:off x="6277041" y="4838609"/>
            <a:ext cx="38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ACA6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828A5B-C592-4B7F-84B6-05CB49FECC20}"/>
              </a:ext>
            </a:extLst>
          </p:cNvPr>
          <p:cNvSpPr txBox="1"/>
          <p:nvPr/>
        </p:nvSpPr>
        <p:spPr>
          <a:xfrm>
            <a:off x="6277041" y="5259039"/>
            <a:ext cx="385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ACA6DB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2473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원호 81">
            <a:extLst>
              <a:ext uri="{FF2B5EF4-FFF2-40B4-BE49-F238E27FC236}">
                <a16:creationId xmlns:a16="http://schemas.microsoft.com/office/drawing/2014/main" id="{00DDA372-4A60-4902-9CEB-A932A33A6CE6}"/>
              </a:ext>
            </a:extLst>
          </p:cNvPr>
          <p:cNvSpPr/>
          <p:nvPr/>
        </p:nvSpPr>
        <p:spPr>
          <a:xfrm rot="16565104" flipH="1">
            <a:off x="1772358" y="2236693"/>
            <a:ext cx="2239975" cy="2480121"/>
          </a:xfrm>
          <a:prstGeom prst="arc">
            <a:avLst>
              <a:gd name="adj1" fmla="val 16200000"/>
              <a:gd name="adj2" fmla="val 21524443"/>
            </a:avLst>
          </a:prstGeom>
          <a:ln w="25400">
            <a:solidFill>
              <a:srgbClr val="4E3CCA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DB1E9902-3F3D-4DAF-82C0-B750C635DB9B}"/>
              </a:ext>
            </a:extLst>
          </p:cNvPr>
          <p:cNvSpPr/>
          <p:nvPr/>
        </p:nvSpPr>
        <p:spPr>
          <a:xfrm rot="15199771">
            <a:off x="1633309" y="1677573"/>
            <a:ext cx="2423197" cy="2467136"/>
          </a:xfrm>
          <a:prstGeom prst="arc">
            <a:avLst>
              <a:gd name="adj1" fmla="val 16200000"/>
              <a:gd name="adj2" fmla="val 21524443"/>
            </a:avLst>
          </a:prstGeom>
          <a:ln w="25400">
            <a:solidFill>
              <a:srgbClr val="4E3C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89B717B-5840-48AC-8642-4515F62F3F66}"/>
              </a:ext>
            </a:extLst>
          </p:cNvPr>
          <p:cNvSpPr/>
          <p:nvPr/>
        </p:nvSpPr>
        <p:spPr>
          <a:xfrm>
            <a:off x="4587941" y="0"/>
            <a:ext cx="7604057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80" name="제목 1">
            <a:extLst>
              <a:ext uri="{FF2B5EF4-FFF2-40B4-BE49-F238E27FC236}">
                <a16:creationId xmlns:a16="http://schemas.microsoft.com/office/drawing/2014/main" id="{68F53A61-AE79-4F14-BF17-7743E8932E43}"/>
              </a:ext>
            </a:extLst>
          </p:cNvPr>
          <p:cNvSpPr txBox="1">
            <a:spLocks/>
          </p:cNvSpPr>
          <p:nvPr/>
        </p:nvSpPr>
        <p:spPr>
          <a:xfrm rot="5400000" flipV="1">
            <a:off x="6410727" y="2508617"/>
            <a:ext cx="9144000" cy="13841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j-cs"/>
              </a:defRPr>
            </a:lvl1pPr>
          </a:lstStyle>
          <a:p>
            <a:r>
              <a:rPr lang="en-US" altLang="ko-KR" sz="120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Xgboost</a:t>
            </a:r>
            <a:endParaRPr lang="en-US" altLang="ko-KR" sz="12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4B7FD-8CDF-482E-AEA3-19286CEE31B8}"/>
              </a:ext>
            </a:extLst>
          </p:cNvPr>
          <p:cNvSpPr txBox="1"/>
          <p:nvPr/>
        </p:nvSpPr>
        <p:spPr>
          <a:xfrm>
            <a:off x="148471" y="5050775"/>
            <a:ext cx="6805456" cy="14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공휴일 및 주말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평일</a:t>
            </a:r>
            <a:endParaRPr lang="en-US" altLang="ko-KR" sz="2000" dirty="0">
              <a:solidFill>
                <a:srgbClr val="4E3CCA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당일 진행중인 대회 개수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 따라 분할</a:t>
            </a:r>
            <a:endParaRPr lang="en-US" altLang="ko-KR" sz="1400" dirty="0">
              <a:solidFill>
                <a:prstClr val="black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조건에 맞는 관측치의 수를 고려하여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학습데이터 분</a:t>
            </a:r>
            <a:r>
              <a:rPr lang="ko-KR" altLang="en-US" sz="1400" dirty="0">
                <a:solidFill>
                  <a:srgbClr val="4E3CCA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할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E3CCA"/>
              </a:solidFill>
              <a:effectLst/>
              <a:uLnTx/>
              <a:uFillTx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train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데이터의 기간으로 알고리즘 </a:t>
            </a:r>
            <a:r>
              <a:rPr lang="en-US" altLang="ko-KR" sz="14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fitting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DF811B5E-D26F-4759-9333-FC0DD18F1E72}"/>
              </a:ext>
            </a:extLst>
          </p:cNvPr>
          <p:cNvSpPr/>
          <p:nvPr/>
        </p:nvSpPr>
        <p:spPr>
          <a:xfrm>
            <a:off x="2709315" y="1692791"/>
            <a:ext cx="3555919" cy="1094207"/>
          </a:xfrm>
          <a:prstGeom prst="rect">
            <a:avLst/>
          </a:prstGeom>
          <a:solidFill>
            <a:schemeClr val="bg1"/>
          </a:solidFill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F5AD4A-FB07-48BE-8004-C17CECEEF0D8}"/>
              </a:ext>
            </a:extLst>
          </p:cNvPr>
          <p:cNvSpPr txBox="1"/>
          <p:nvPr/>
        </p:nvSpPr>
        <p:spPr>
          <a:xfrm>
            <a:off x="3787494" y="1811019"/>
            <a:ext cx="221652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ko-KR" altLang="en-US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공휴일 및 주말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BB174-BF7D-40FA-9691-A09D5D1C9B4D}"/>
              </a:ext>
            </a:extLst>
          </p:cNvPr>
          <p:cNvSpPr txBox="1"/>
          <p:nvPr/>
        </p:nvSpPr>
        <p:spPr>
          <a:xfrm>
            <a:off x="3787494" y="2207513"/>
            <a:ext cx="2477740" cy="461666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195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11</a:t>
            </a:r>
          </a:p>
        </p:txBody>
      </p:sp>
      <p:sp>
        <p:nvSpPr>
          <p:cNvPr id="26" name="Oval 69">
            <a:extLst>
              <a:ext uri="{FF2B5EF4-FFF2-40B4-BE49-F238E27FC236}">
                <a16:creationId xmlns:a16="http://schemas.microsoft.com/office/drawing/2014/main" id="{98399EBB-68E4-45C4-94BE-37658185A0DC}"/>
              </a:ext>
            </a:extLst>
          </p:cNvPr>
          <p:cNvSpPr/>
          <p:nvPr/>
        </p:nvSpPr>
        <p:spPr>
          <a:xfrm>
            <a:off x="2418401" y="1468919"/>
            <a:ext cx="992422" cy="514224"/>
          </a:xfrm>
          <a:prstGeom prst="ellipse">
            <a:avLst/>
          </a:prstGeom>
          <a:solidFill>
            <a:schemeClr val="bg1"/>
          </a:solidFill>
          <a:ln w="3175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Holidays</a:t>
            </a:r>
            <a:endParaRPr lang="ko-KR" altLang="en-US" sz="800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Rectangle 63">
            <a:extLst>
              <a:ext uri="{FF2B5EF4-FFF2-40B4-BE49-F238E27FC236}">
                <a16:creationId xmlns:a16="http://schemas.microsoft.com/office/drawing/2014/main" id="{6BE1B782-84CA-4CCC-BAE9-407BAB79C3AB}"/>
              </a:ext>
            </a:extLst>
          </p:cNvPr>
          <p:cNvSpPr/>
          <p:nvPr/>
        </p:nvSpPr>
        <p:spPr>
          <a:xfrm>
            <a:off x="2709315" y="3789185"/>
            <a:ext cx="3555919" cy="1089746"/>
          </a:xfrm>
          <a:prstGeom prst="rect">
            <a:avLst/>
          </a:prstGeom>
          <a:solidFill>
            <a:srgbClr val="FFFFFF"/>
          </a:solidFill>
          <a:ln w="25400">
            <a:solidFill>
              <a:srgbClr val="3B2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5DE09-E7F1-475A-B6DA-8B808721AB02}"/>
              </a:ext>
            </a:extLst>
          </p:cNvPr>
          <p:cNvSpPr txBox="1"/>
          <p:nvPr/>
        </p:nvSpPr>
        <p:spPr>
          <a:xfrm>
            <a:off x="3787494" y="3935627"/>
            <a:ext cx="2216531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ko-KR" altLang="en-US" sz="20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 pitchFamily="34" charset="0"/>
              </a:rPr>
              <a:t>평일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77DA0-0241-4FFB-A0C8-C8576E0738C6}"/>
              </a:ext>
            </a:extLst>
          </p:cNvPr>
          <p:cNvSpPr txBox="1"/>
          <p:nvPr/>
        </p:nvSpPr>
        <p:spPr>
          <a:xfrm>
            <a:off x="3787494" y="4308408"/>
            <a:ext cx="2477740" cy="461665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393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20</a:t>
            </a:r>
          </a:p>
        </p:txBody>
      </p:sp>
      <p:sp>
        <p:nvSpPr>
          <p:cNvPr id="31" name="Oval 73">
            <a:extLst>
              <a:ext uri="{FF2B5EF4-FFF2-40B4-BE49-F238E27FC236}">
                <a16:creationId xmlns:a16="http://schemas.microsoft.com/office/drawing/2014/main" id="{3AF239F1-6BE3-44F9-BF49-598D5B5282CA}"/>
              </a:ext>
            </a:extLst>
          </p:cNvPr>
          <p:cNvSpPr/>
          <p:nvPr/>
        </p:nvSpPr>
        <p:spPr>
          <a:xfrm>
            <a:off x="2418401" y="3611099"/>
            <a:ext cx="1011673" cy="508008"/>
          </a:xfrm>
          <a:prstGeom prst="ellipse">
            <a:avLst/>
          </a:prstGeom>
          <a:solidFill>
            <a:srgbClr val="ACA6DB"/>
          </a:solidFill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NoN</a:t>
            </a:r>
            <a:r>
              <a:rPr lang="en-US" altLang="ko-KR" sz="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Holidays</a:t>
            </a:r>
            <a:endParaRPr lang="ko-KR" altLang="en-US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Rectangle 60">
            <a:extLst>
              <a:ext uri="{FF2B5EF4-FFF2-40B4-BE49-F238E27FC236}">
                <a16:creationId xmlns:a16="http://schemas.microsoft.com/office/drawing/2014/main" id="{5F6D7ECE-0353-4866-A2A0-FFDFB0DA3D9C}"/>
              </a:ext>
            </a:extLst>
          </p:cNvPr>
          <p:cNvSpPr/>
          <p:nvPr/>
        </p:nvSpPr>
        <p:spPr>
          <a:xfrm>
            <a:off x="7830403" y="4458314"/>
            <a:ext cx="3555919" cy="763710"/>
          </a:xfrm>
          <a:prstGeom prst="rect">
            <a:avLst/>
          </a:prstGeom>
          <a:noFill/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1DD1AC-B435-499E-8D09-5022004D4F58}"/>
              </a:ext>
            </a:extLst>
          </p:cNvPr>
          <p:cNvSpPr txBox="1"/>
          <p:nvPr/>
        </p:nvSpPr>
        <p:spPr>
          <a:xfrm>
            <a:off x="8908582" y="4481053"/>
            <a:ext cx="221652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3~9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개</a:t>
            </a:r>
            <a:endParaRPr lang="ko-KR" altLang="en-US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1BC922-8234-442D-A84B-96F5EC237C68}"/>
              </a:ext>
            </a:extLst>
          </p:cNvPr>
          <p:cNvSpPr txBox="1"/>
          <p:nvPr/>
        </p:nvSpPr>
        <p:spPr>
          <a:xfrm>
            <a:off x="8908583" y="4761924"/>
            <a:ext cx="2216527" cy="461666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249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18</a:t>
            </a:r>
          </a:p>
        </p:txBody>
      </p:sp>
      <p:sp>
        <p:nvSpPr>
          <p:cNvPr id="51" name="Rectangle 60">
            <a:extLst>
              <a:ext uri="{FF2B5EF4-FFF2-40B4-BE49-F238E27FC236}">
                <a16:creationId xmlns:a16="http://schemas.microsoft.com/office/drawing/2014/main" id="{844CCC6D-D889-4B42-B2C5-C6E312707DAD}"/>
              </a:ext>
            </a:extLst>
          </p:cNvPr>
          <p:cNvSpPr/>
          <p:nvPr/>
        </p:nvSpPr>
        <p:spPr>
          <a:xfrm>
            <a:off x="7830403" y="2381683"/>
            <a:ext cx="3555919" cy="763710"/>
          </a:xfrm>
          <a:prstGeom prst="rect">
            <a:avLst/>
          </a:prstGeom>
          <a:noFill/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30FB48-F2EA-4A69-A5D3-5B724E083225}"/>
              </a:ext>
            </a:extLst>
          </p:cNvPr>
          <p:cNvSpPr txBox="1"/>
          <p:nvPr/>
        </p:nvSpPr>
        <p:spPr>
          <a:xfrm>
            <a:off x="8908581" y="2404423"/>
            <a:ext cx="221652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3~9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개</a:t>
            </a:r>
            <a:endParaRPr lang="ko-KR" altLang="en-US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CA53C0-AB22-4B15-BC57-8C6EF09A9A87}"/>
              </a:ext>
            </a:extLst>
          </p:cNvPr>
          <p:cNvSpPr txBox="1"/>
          <p:nvPr/>
        </p:nvSpPr>
        <p:spPr>
          <a:xfrm>
            <a:off x="8908582" y="2685294"/>
            <a:ext cx="2216527" cy="461665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122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9</a:t>
            </a:r>
          </a:p>
        </p:txBody>
      </p:sp>
      <p:sp>
        <p:nvSpPr>
          <p:cNvPr id="57" name="Rectangle 60">
            <a:extLst>
              <a:ext uri="{FF2B5EF4-FFF2-40B4-BE49-F238E27FC236}">
                <a16:creationId xmlns:a16="http://schemas.microsoft.com/office/drawing/2014/main" id="{350DC812-9559-4619-A2BD-E7C4AB619B68}"/>
              </a:ext>
            </a:extLst>
          </p:cNvPr>
          <p:cNvSpPr/>
          <p:nvPr/>
        </p:nvSpPr>
        <p:spPr>
          <a:xfrm>
            <a:off x="7830403" y="3411250"/>
            <a:ext cx="3555919" cy="763711"/>
          </a:xfrm>
          <a:prstGeom prst="rect">
            <a:avLst/>
          </a:prstGeom>
          <a:noFill/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6E3EA1-8BC0-48C4-AF37-20667DBF62CF}"/>
              </a:ext>
            </a:extLst>
          </p:cNvPr>
          <p:cNvSpPr txBox="1"/>
          <p:nvPr/>
        </p:nvSpPr>
        <p:spPr>
          <a:xfrm>
            <a:off x="8908582" y="3433989"/>
            <a:ext cx="221652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0~2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개</a:t>
            </a:r>
            <a:endParaRPr lang="ko-KR" altLang="en-US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8E510C-6D8C-45E4-84B4-5F6E4B7848DB}"/>
              </a:ext>
            </a:extLst>
          </p:cNvPr>
          <p:cNvSpPr txBox="1"/>
          <p:nvPr/>
        </p:nvSpPr>
        <p:spPr>
          <a:xfrm>
            <a:off x="8908583" y="3714860"/>
            <a:ext cx="2216527" cy="461666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144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2</a:t>
            </a:r>
          </a:p>
        </p:txBody>
      </p:sp>
      <p:sp>
        <p:nvSpPr>
          <p:cNvPr id="63" name="Rectangle 60">
            <a:extLst>
              <a:ext uri="{FF2B5EF4-FFF2-40B4-BE49-F238E27FC236}">
                <a16:creationId xmlns:a16="http://schemas.microsoft.com/office/drawing/2014/main" id="{CB6968A4-817E-4CEE-B643-DF446BC0518A}"/>
              </a:ext>
            </a:extLst>
          </p:cNvPr>
          <p:cNvSpPr/>
          <p:nvPr/>
        </p:nvSpPr>
        <p:spPr>
          <a:xfrm>
            <a:off x="7830403" y="1325351"/>
            <a:ext cx="3555919" cy="763710"/>
          </a:xfrm>
          <a:prstGeom prst="rect">
            <a:avLst/>
          </a:prstGeom>
          <a:noFill/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25239E-2F63-4BD0-B58E-C444AD514D9F}"/>
              </a:ext>
            </a:extLst>
          </p:cNvPr>
          <p:cNvSpPr txBox="1"/>
          <p:nvPr/>
        </p:nvSpPr>
        <p:spPr>
          <a:xfrm>
            <a:off x="8908582" y="1348090"/>
            <a:ext cx="2216529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0000" rIns="108000" rtlCol="0">
            <a:spAutoFit/>
          </a:bodyPr>
          <a:lstStyle/>
          <a:p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0~2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  <a:cs typeface="Arial" pitchFamily="34" charset="0"/>
              </a:rPr>
              <a:t>개</a:t>
            </a:r>
            <a:endParaRPr lang="ko-KR" altLang="en-US" sz="2000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8678F1-7D41-4437-9A95-3B448AADFCDC}"/>
              </a:ext>
            </a:extLst>
          </p:cNvPr>
          <p:cNvSpPr txBox="1"/>
          <p:nvPr/>
        </p:nvSpPr>
        <p:spPr>
          <a:xfrm>
            <a:off x="8908583" y="1628961"/>
            <a:ext cx="2216527" cy="461665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train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데이터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73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  <a:cs typeface="Arial" pitchFamily="34" charset="0"/>
              </a:rPr>
              <a:t>: 2</a:t>
            </a:r>
          </a:p>
        </p:txBody>
      </p:sp>
      <p:sp>
        <p:nvSpPr>
          <p:cNvPr id="74" name="Rectangle 60">
            <a:extLst>
              <a:ext uri="{FF2B5EF4-FFF2-40B4-BE49-F238E27FC236}">
                <a16:creationId xmlns:a16="http://schemas.microsoft.com/office/drawing/2014/main" id="{F927C918-16AA-4776-A944-62C3759592EC}"/>
              </a:ext>
            </a:extLst>
          </p:cNvPr>
          <p:cNvSpPr/>
          <p:nvPr/>
        </p:nvSpPr>
        <p:spPr>
          <a:xfrm>
            <a:off x="995490" y="2703360"/>
            <a:ext cx="980012" cy="1089745"/>
          </a:xfrm>
          <a:prstGeom prst="rect">
            <a:avLst/>
          </a:prstGeom>
          <a:solidFill>
            <a:srgbClr val="3B27C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6CD72-37F0-42F9-9E70-4FF795D24EB5}"/>
              </a:ext>
            </a:extLst>
          </p:cNvPr>
          <p:cNvSpPr txBox="1"/>
          <p:nvPr/>
        </p:nvSpPr>
        <p:spPr>
          <a:xfrm>
            <a:off x="1074675" y="3063566"/>
            <a:ext cx="82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train</a:t>
            </a:r>
          </a:p>
        </p:txBody>
      </p:sp>
      <p:sp>
        <p:nvSpPr>
          <p:cNvPr id="77" name="Oval 69">
            <a:extLst>
              <a:ext uri="{FF2B5EF4-FFF2-40B4-BE49-F238E27FC236}">
                <a16:creationId xmlns:a16="http://schemas.microsoft.com/office/drawing/2014/main" id="{8E3FA0DA-F28B-41F7-B21D-163D042ACDC6}"/>
              </a:ext>
            </a:extLst>
          </p:cNvPr>
          <p:cNvSpPr/>
          <p:nvPr/>
        </p:nvSpPr>
        <p:spPr>
          <a:xfrm>
            <a:off x="7356810" y="1146715"/>
            <a:ext cx="1036638" cy="45791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competition</a:t>
            </a:r>
            <a:endParaRPr lang="ko-KR" altLang="en-US" sz="700" b="1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D4BC42-EB9A-4BEE-A0D4-D0A3F41B457E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6491FD-488D-492A-BDBF-8D2D1C5A7A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349F21-2A0E-4026-B5DD-C5DCF6C101D8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6C80DD-A46A-4BFD-8F34-31C6BAA9E5FB}"/>
              </a:ext>
            </a:extLst>
          </p:cNvPr>
          <p:cNvSpPr txBox="1"/>
          <p:nvPr/>
        </p:nvSpPr>
        <p:spPr>
          <a:xfrm>
            <a:off x="409334" y="292597"/>
            <a:ext cx="428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modeling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72" name="Oval 69">
            <a:extLst>
              <a:ext uri="{FF2B5EF4-FFF2-40B4-BE49-F238E27FC236}">
                <a16:creationId xmlns:a16="http://schemas.microsoft.com/office/drawing/2014/main" id="{632BECB5-6A8B-4431-9626-D4443D334CA6}"/>
              </a:ext>
            </a:extLst>
          </p:cNvPr>
          <p:cNvSpPr/>
          <p:nvPr/>
        </p:nvSpPr>
        <p:spPr>
          <a:xfrm>
            <a:off x="7356810" y="2141984"/>
            <a:ext cx="1036638" cy="45791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competition</a:t>
            </a:r>
            <a:endParaRPr lang="ko-KR" altLang="en-US" sz="700" b="1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3" name="Oval 73">
            <a:extLst>
              <a:ext uri="{FF2B5EF4-FFF2-40B4-BE49-F238E27FC236}">
                <a16:creationId xmlns:a16="http://schemas.microsoft.com/office/drawing/2014/main" id="{8CB6349E-37AE-47D1-8615-500F9A81728E}"/>
              </a:ext>
            </a:extLst>
          </p:cNvPr>
          <p:cNvSpPr/>
          <p:nvPr/>
        </p:nvSpPr>
        <p:spPr>
          <a:xfrm>
            <a:off x="7377116" y="3277310"/>
            <a:ext cx="1011673" cy="508008"/>
          </a:xfrm>
          <a:prstGeom prst="ellipse">
            <a:avLst/>
          </a:prstGeom>
          <a:solidFill>
            <a:srgbClr val="ACA6DB"/>
          </a:solidFill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COMPETITION</a:t>
            </a:r>
            <a:endParaRPr lang="ko-KR" altLang="en-US" sz="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8" name="Oval 73">
            <a:extLst>
              <a:ext uri="{FF2B5EF4-FFF2-40B4-BE49-F238E27FC236}">
                <a16:creationId xmlns:a16="http://schemas.microsoft.com/office/drawing/2014/main" id="{BAB6A5BF-0566-4C0A-9B6F-0803C19CA1DF}"/>
              </a:ext>
            </a:extLst>
          </p:cNvPr>
          <p:cNvSpPr/>
          <p:nvPr/>
        </p:nvSpPr>
        <p:spPr>
          <a:xfrm>
            <a:off x="7377116" y="4298989"/>
            <a:ext cx="1011673" cy="508008"/>
          </a:xfrm>
          <a:prstGeom prst="ellipse">
            <a:avLst/>
          </a:prstGeom>
          <a:solidFill>
            <a:srgbClr val="ACA6DB"/>
          </a:solidFill>
          <a:ln w="25400">
            <a:solidFill>
              <a:srgbClr val="4E3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COMPETITION</a:t>
            </a:r>
            <a:endParaRPr lang="ko-KR" altLang="en-US" sz="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CDD39BD-DA54-4E08-A390-F898C13172EF}"/>
              </a:ext>
            </a:extLst>
          </p:cNvPr>
          <p:cNvCxnSpPr>
            <a:cxnSpLocks/>
          </p:cNvCxnSpPr>
          <p:nvPr/>
        </p:nvCxnSpPr>
        <p:spPr>
          <a:xfrm>
            <a:off x="6262894" y="1889465"/>
            <a:ext cx="1587059" cy="11947"/>
          </a:xfrm>
          <a:prstGeom prst="straightConnector1">
            <a:avLst/>
          </a:prstGeom>
          <a:ln w="22225">
            <a:solidFill>
              <a:srgbClr val="5948C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6940852-8E1A-4248-999C-9AEA48DF583F}"/>
              </a:ext>
            </a:extLst>
          </p:cNvPr>
          <p:cNvCxnSpPr>
            <a:cxnSpLocks/>
          </p:cNvCxnSpPr>
          <p:nvPr/>
        </p:nvCxnSpPr>
        <p:spPr>
          <a:xfrm>
            <a:off x="6244928" y="2406373"/>
            <a:ext cx="1111882" cy="0"/>
          </a:xfrm>
          <a:prstGeom prst="straightConnector1">
            <a:avLst/>
          </a:prstGeom>
          <a:ln w="22225">
            <a:solidFill>
              <a:srgbClr val="5948C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F85E187-B61E-4281-AAF9-5621500843A7}"/>
              </a:ext>
            </a:extLst>
          </p:cNvPr>
          <p:cNvCxnSpPr>
            <a:cxnSpLocks/>
          </p:cNvCxnSpPr>
          <p:nvPr/>
        </p:nvCxnSpPr>
        <p:spPr>
          <a:xfrm flipV="1">
            <a:off x="6271378" y="4016410"/>
            <a:ext cx="1559023" cy="12953"/>
          </a:xfrm>
          <a:prstGeom prst="straightConnector1">
            <a:avLst/>
          </a:prstGeom>
          <a:ln w="22225">
            <a:solidFill>
              <a:srgbClr val="5948C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9943313-ED91-4A6B-98D7-FC22B5F43FC7}"/>
              </a:ext>
            </a:extLst>
          </p:cNvPr>
          <p:cNvCxnSpPr>
            <a:cxnSpLocks/>
          </p:cNvCxnSpPr>
          <p:nvPr/>
        </p:nvCxnSpPr>
        <p:spPr>
          <a:xfrm>
            <a:off x="6285540" y="4545439"/>
            <a:ext cx="1091576" cy="0"/>
          </a:xfrm>
          <a:prstGeom prst="straightConnector1">
            <a:avLst/>
          </a:prstGeom>
          <a:ln w="22225">
            <a:solidFill>
              <a:srgbClr val="5948C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7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BBE78E-5F86-48FB-BA9C-25F0BB9AB935}"/>
              </a:ext>
            </a:extLst>
          </p:cNvPr>
          <p:cNvSpPr/>
          <p:nvPr/>
        </p:nvSpPr>
        <p:spPr>
          <a:xfrm>
            <a:off x="4587941" y="0"/>
            <a:ext cx="7604057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61B5CB3-E021-4811-9893-CE06DFDCA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5400000" flipV="1">
            <a:off x="6410727" y="2508617"/>
            <a:ext cx="9144000" cy="1384195"/>
          </a:xfrm>
        </p:spPr>
        <p:txBody>
          <a:bodyPr>
            <a:normAutofit fontScale="90000"/>
          </a:bodyPr>
          <a:lstStyle/>
          <a:p>
            <a:r>
              <a:rPr lang="en-US" altLang="ko-KR" sz="12000" dirty="0" err="1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Xgboost</a:t>
            </a:r>
            <a:endParaRPr lang="en-US" altLang="ko-KR" sz="12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4B7FD-8CDF-482E-AEA3-19286CEE31B8}"/>
              </a:ext>
            </a:extLst>
          </p:cNvPr>
          <p:cNvSpPr txBox="1"/>
          <p:nvPr/>
        </p:nvSpPr>
        <p:spPr>
          <a:xfrm>
            <a:off x="8247531" y="2785279"/>
            <a:ext cx="29408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예측값을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4E3CCA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새로운 훈련데이터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사용하여 다음날 예측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학습일을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60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잡으면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60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일을 본 후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61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일을 예측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>
                <a:solidFill>
                  <a:srgbClr val="4E3CCA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rmse</a:t>
            </a:r>
            <a:r>
              <a:rPr lang="ko-KR" altLang="en-US" sz="1400" dirty="0">
                <a:solidFill>
                  <a:srgbClr val="4E3CCA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값 기준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몇 일을 </a:t>
            </a:r>
            <a:r>
              <a:rPr lang="ko-KR" altLang="en-US" sz="14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예측값을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잡을 기준으로 삼을지 결정</a:t>
            </a: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분할된 데이터와 </a:t>
            </a:r>
            <a:r>
              <a: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Y</a:t>
            </a:r>
            <a:r>
              <a:rPr lang="ko-KR" altLang="en-US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에 따라 알고리즘 객체 </a:t>
            </a:r>
            <a:r>
              <a:rPr lang="en-US" altLang="ko-KR" sz="1400" dirty="0">
                <a:solidFill>
                  <a:srgbClr val="4E3CCA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16</a:t>
            </a:r>
            <a:r>
              <a:rPr lang="ko-KR" altLang="en-US" sz="1400" dirty="0">
                <a:solidFill>
                  <a:srgbClr val="4E3CCA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 생성</a:t>
            </a:r>
            <a:endParaRPr lang="en-US" altLang="ko-KR" sz="1400" dirty="0">
              <a:solidFill>
                <a:srgbClr val="4E3CCA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4E0DF7-D42F-4B13-8562-2FD55BD5F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27701"/>
              </p:ext>
            </p:extLst>
          </p:nvPr>
        </p:nvGraphicFramePr>
        <p:xfrm>
          <a:off x="623073" y="2199012"/>
          <a:ext cx="334179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449">
                  <a:extLst>
                    <a:ext uri="{9D8B030D-6E8A-4147-A177-3AD203B41FA5}">
                      <a16:colId xmlns:a16="http://schemas.microsoft.com/office/drawing/2014/main" val="409492550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3403533752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53062575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659577259"/>
                    </a:ext>
                  </a:extLst>
                </a:gridCol>
              </a:tblGrid>
              <a:tr h="293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t+1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277"/>
                  </a:ext>
                </a:extLst>
              </a:tr>
            </a:tbl>
          </a:graphicData>
        </a:graphic>
      </p:graphicFrame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A051A83-2637-4B60-9638-72E9350C1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02297"/>
              </p:ext>
            </p:extLst>
          </p:nvPr>
        </p:nvGraphicFramePr>
        <p:xfrm>
          <a:off x="4277191" y="2206776"/>
          <a:ext cx="83675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54">
                  <a:extLst>
                    <a:ext uri="{9D8B030D-6E8A-4147-A177-3AD203B41FA5}">
                      <a16:colId xmlns:a16="http://schemas.microsoft.com/office/drawing/2014/main" val="1557489033"/>
                    </a:ext>
                  </a:extLst>
                </a:gridCol>
              </a:tblGrid>
              <a:tr h="293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t+4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82147"/>
                  </a:ext>
                </a:extLst>
              </a:tr>
            </a:tbl>
          </a:graphicData>
        </a:graphic>
      </p:graphicFrame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78C89067-8FCD-4F54-89B0-BDF724616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96663"/>
              </p:ext>
            </p:extLst>
          </p:nvPr>
        </p:nvGraphicFramePr>
        <p:xfrm>
          <a:off x="1489266" y="2963647"/>
          <a:ext cx="334179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449">
                  <a:extLst>
                    <a:ext uri="{9D8B030D-6E8A-4147-A177-3AD203B41FA5}">
                      <a16:colId xmlns:a16="http://schemas.microsoft.com/office/drawing/2014/main" val="409492550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3403533752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53062575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659577259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t+1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277"/>
                  </a:ext>
                </a:extLst>
              </a:tr>
            </a:tbl>
          </a:graphicData>
        </a:graphic>
      </p:graphicFrame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A605CCAB-8CC4-4380-8171-9B9C77A7C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250281"/>
              </p:ext>
            </p:extLst>
          </p:nvPr>
        </p:nvGraphicFramePr>
        <p:xfrm>
          <a:off x="5083933" y="2980045"/>
          <a:ext cx="83675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54">
                  <a:extLst>
                    <a:ext uri="{9D8B030D-6E8A-4147-A177-3AD203B41FA5}">
                      <a16:colId xmlns:a16="http://schemas.microsoft.com/office/drawing/2014/main" val="1557489033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t+5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82147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5C5C4CD-EEBE-41D9-9485-913CBEF1DE1E}"/>
              </a:ext>
            </a:extLst>
          </p:cNvPr>
          <p:cNvCxnSpPr>
            <a:cxnSpLocks/>
          </p:cNvCxnSpPr>
          <p:nvPr/>
        </p:nvCxnSpPr>
        <p:spPr>
          <a:xfrm>
            <a:off x="623073" y="2749421"/>
            <a:ext cx="3452828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6499D22-CF4F-4B7D-A3FA-6F85B15AFFDF}"/>
              </a:ext>
            </a:extLst>
          </p:cNvPr>
          <p:cNvCxnSpPr>
            <a:cxnSpLocks/>
          </p:cNvCxnSpPr>
          <p:nvPr/>
        </p:nvCxnSpPr>
        <p:spPr>
          <a:xfrm>
            <a:off x="1489266" y="3530687"/>
            <a:ext cx="3420060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2">
            <a:extLst>
              <a:ext uri="{FF2B5EF4-FFF2-40B4-BE49-F238E27FC236}">
                <a16:creationId xmlns:a16="http://schemas.microsoft.com/office/drawing/2014/main" id="{C94F301A-C78F-462B-A342-EF8BD3ED1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290742"/>
              </p:ext>
            </p:extLst>
          </p:nvPr>
        </p:nvGraphicFramePr>
        <p:xfrm>
          <a:off x="2293971" y="3787786"/>
          <a:ext cx="334179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449">
                  <a:extLst>
                    <a:ext uri="{9D8B030D-6E8A-4147-A177-3AD203B41FA5}">
                      <a16:colId xmlns:a16="http://schemas.microsoft.com/office/drawing/2014/main" val="409492550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3403533752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53062575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659577259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t+2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t+5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277"/>
                  </a:ext>
                </a:extLst>
              </a:tr>
            </a:tbl>
          </a:graphicData>
        </a:graphic>
      </p:graphicFrame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F246C133-6E0E-45ED-B047-6C7438CE4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19080"/>
              </p:ext>
            </p:extLst>
          </p:nvPr>
        </p:nvGraphicFramePr>
        <p:xfrm>
          <a:off x="5920687" y="3787786"/>
          <a:ext cx="83675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54">
                  <a:extLst>
                    <a:ext uri="{9D8B030D-6E8A-4147-A177-3AD203B41FA5}">
                      <a16:colId xmlns:a16="http://schemas.microsoft.com/office/drawing/2014/main" val="1557489033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t+6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82147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5023826-32EE-4EE0-B617-F6959DADFE6E}"/>
              </a:ext>
            </a:extLst>
          </p:cNvPr>
          <p:cNvCxnSpPr>
            <a:cxnSpLocks/>
          </p:cNvCxnSpPr>
          <p:nvPr/>
        </p:nvCxnSpPr>
        <p:spPr>
          <a:xfrm>
            <a:off x="2293971" y="4387296"/>
            <a:ext cx="342598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734113-5762-47DD-B16B-75F11EBC40CF}"/>
              </a:ext>
            </a:extLst>
          </p:cNvPr>
          <p:cNvSpPr txBox="1"/>
          <p:nvPr/>
        </p:nvSpPr>
        <p:spPr>
          <a:xfrm>
            <a:off x="7881008" y="2206776"/>
            <a:ext cx="84245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시점을 기준으로 데이터 예측</a:t>
            </a:r>
          </a:p>
        </p:txBody>
      </p:sp>
      <p:graphicFrame>
        <p:nvGraphicFramePr>
          <p:cNvPr id="55" name="표 2">
            <a:extLst>
              <a:ext uri="{FF2B5EF4-FFF2-40B4-BE49-F238E27FC236}">
                <a16:creationId xmlns:a16="http://schemas.microsoft.com/office/drawing/2014/main" id="{A9F0E0E2-54D1-4053-B07C-A706D7C8D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11422"/>
              </p:ext>
            </p:extLst>
          </p:nvPr>
        </p:nvGraphicFramePr>
        <p:xfrm>
          <a:off x="3100713" y="4630703"/>
          <a:ext cx="334179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449">
                  <a:extLst>
                    <a:ext uri="{9D8B030D-6E8A-4147-A177-3AD203B41FA5}">
                      <a16:colId xmlns:a16="http://schemas.microsoft.com/office/drawing/2014/main" val="409492550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3403533752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530625759"/>
                    </a:ext>
                  </a:extLst>
                </a:gridCol>
                <a:gridCol w="835449">
                  <a:extLst>
                    <a:ext uri="{9D8B030D-6E8A-4147-A177-3AD203B41FA5}">
                      <a16:colId xmlns:a16="http://schemas.microsoft.com/office/drawing/2014/main" val="1659577259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t+3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t+4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t+5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t+6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CD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01277"/>
                  </a:ext>
                </a:extLst>
              </a:tr>
            </a:tbl>
          </a:graphicData>
        </a:graphic>
      </p:graphicFrame>
      <p:graphicFrame>
        <p:nvGraphicFramePr>
          <p:cNvPr id="56" name="표 3">
            <a:extLst>
              <a:ext uri="{FF2B5EF4-FFF2-40B4-BE49-F238E27FC236}">
                <a16:creationId xmlns:a16="http://schemas.microsoft.com/office/drawing/2014/main" id="{1CEDB5C7-9C26-42D8-9661-1A3B5FF74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90950"/>
              </p:ext>
            </p:extLst>
          </p:nvPr>
        </p:nvGraphicFramePr>
        <p:xfrm>
          <a:off x="6686011" y="4630703"/>
          <a:ext cx="83675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54">
                  <a:extLst>
                    <a:ext uri="{9D8B030D-6E8A-4147-A177-3AD203B41FA5}">
                      <a16:colId xmlns:a16="http://schemas.microsoft.com/office/drawing/2014/main" val="1557489033"/>
                    </a:ext>
                  </a:extLst>
                </a:gridCol>
              </a:tblGrid>
              <a:tr h="281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t+7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B27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82147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3B6C442-0DD1-45DB-BBB3-3BB07938B0D6}"/>
              </a:ext>
            </a:extLst>
          </p:cNvPr>
          <p:cNvCxnSpPr>
            <a:cxnSpLocks/>
          </p:cNvCxnSpPr>
          <p:nvPr/>
        </p:nvCxnSpPr>
        <p:spPr>
          <a:xfrm>
            <a:off x="3086335" y="5205046"/>
            <a:ext cx="342598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E61214-EF0C-40A0-AFD8-FA6D84971E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2BAFF6-187F-4291-B22D-F59896AF9A28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D2B67F-6327-4285-8742-BC001E68A455}"/>
              </a:ext>
            </a:extLst>
          </p:cNvPr>
          <p:cNvSpPr txBox="1"/>
          <p:nvPr/>
        </p:nvSpPr>
        <p:spPr>
          <a:xfrm>
            <a:off x="409334" y="292597"/>
            <a:ext cx="42896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Feature engineering &amp; modeling</a:t>
            </a: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: </a:t>
            </a:r>
            <a:r>
              <a:rPr lang="en-US" altLang="ko-K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058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3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296A1-C1CB-4109-B3DD-CFAC0D7D4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900" y="1304668"/>
            <a:ext cx="9144000" cy="2387600"/>
          </a:xfrm>
        </p:spPr>
        <p:txBody>
          <a:bodyPr>
            <a:normAutofit/>
          </a:bodyPr>
          <a:lstStyle/>
          <a:p>
            <a:r>
              <a:rPr kumimoji="0" lang="en-US" altLang="ko-KR" sz="5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Extra Tree Regressor</a:t>
            </a:r>
            <a:endParaRPr lang="en-US" altLang="ko-KR" sz="55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4767E1E-22A9-472A-B81B-B6C092AD01A7}"/>
              </a:ext>
            </a:extLst>
          </p:cNvPr>
          <p:cNvSpPr txBox="1">
            <a:spLocks/>
          </p:cNvSpPr>
          <p:nvPr/>
        </p:nvSpPr>
        <p:spPr>
          <a:xfrm>
            <a:off x="1739900" y="2882641"/>
            <a:ext cx="9144000" cy="1165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D2CDF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Feature engineering &amp; modeling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291FBB-9DF0-496C-9E1D-34B551F36ECB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0598218-B956-4595-B015-60A7560CE6AB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D6DB538-58CE-40A6-9A27-FA4E3BB38799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73326E1-DE14-44C6-8CA0-77DD78F2AD76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LSTM            .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87419B8-615E-4FE1-8C8C-4AECDA5527C7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XGB                .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E4F828-0838-4541-AE8F-DFC9B77FE37F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EXTRA TREE</a:t>
                  </a:r>
                </a:p>
              </p:txBody>
            </p:sp>
          </p:grp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FAE1386-D0CD-482E-AFDD-80ED749D1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73DEC02-D1F3-4F21-9614-CDA9CD135903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0DF029-414A-4A57-B368-2207004BC4F7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554FC962-4687-45FA-9B92-FDE0489EF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4592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76964317-4B94-4E17-8EB5-0BE7D6C1CE75}"/>
              </a:ext>
            </a:extLst>
          </p:cNvPr>
          <p:cNvSpPr/>
          <p:nvPr/>
        </p:nvSpPr>
        <p:spPr>
          <a:xfrm>
            <a:off x="7753610" y="2184981"/>
            <a:ext cx="3027859" cy="2996352"/>
          </a:xfrm>
          <a:custGeom>
            <a:avLst/>
            <a:gdLst>
              <a:gd name="connsiteX0" fmla="*/ 1513929 w 3027859"/>
              <a:gd name="connsiteY0" fmla="*/ 797291 h 2996352"/>
              <a:gd name="connsiteX1" fmla="*/ 846916 w 3027859"/>
              <a:gd name="connsiteY1" fmla="*/ 1507139 h 2996352"/>
              <a:gd name="connsiteX2" fmla="*/ 1513929 w 3027859"/>
              <a:gd name="connsiteY2" fmla="*/ 2216987 h 2996352"/>
              <a:gd name="connsiteX3" fmla="*/ 2180942 w 3027859"/>
              <a:gd name="connsiteY3" fmla="*/ 1507139 h 2996352"/>
              <a:gd name="connsiteX4" fmla="*/ 1513929 w 3027859"/>
              <a:gd name="connsiteY4" fmla="*/ 797291 h 2996352"/>
              <a:gd name="connsiteX5" fmla="*/ 1116779 w 3027859"/>
              <a:gd name="connsiteY5" fmla="*/ 0 h 2996352"/>
              <a:gd name="connsiteX6" fmla="*/ 1131117 w 3027859"/>
              <a:gd name="connsiteY6" fmla="*/ 46189 h 2996352"/>
              <a:gd name="connsiteX7" fmla="*/ 1517044 w 3027859"/>
              <a:gd name="connsiteY7" fmla="*/ 301999 h 2996352"/>
              <a:gd name="connsiteX8" fmla="*/ 1902972 w 3027859"/>
              <a:gd name="connsiteY8" fmla="*/ 46189 h 2996352"/>
              <a:gd name="connsiteX9" fmla="*/ 1917309 w 3027859"/>
              <a:gd name="connsiteY9" fmla="*/ 0 h 2996352"/>
              <a:gd name="connsiteX10" fmla="*/ 1979095 w 3027859"/>
              <a:gd name="connsiteY10" fmla="*/ 15886 h 2996352"/>
              <a:gd name="connsiteX11" fmla="*/ 3024286 w 3027859"/>
              <a:gd name="connsiteY11" fmla="*/ 1120827 h 2996352"/>
              <a:gd name="connsiteX12" fmla="*/ 3027859 w 3027859"/>
              <a:gd name="connsiteY12" fmla="*/ 1138024 h 2996352"/>
              <a:gd name="connsiteX13" fmla="*/ 2986426 w 3027859"/>
              <a:gd name="connsiteY13" fmla="*/ 1142200 h 2996352"/>
              <a:gd name="connsiteX14" fmla="*/ 2651994 w 3027859"/>
              <a:gd name="connsiteY14" fmla="*/ 1552533 h 2996352"/>
              <a:gd name="connsiteX15" fmla="*/ 2986426 w 3027859"/>
              <a:gd name="connsiteY15" fmla="*/ 1962866 h 2996352"/>
              <a:gd name="connsiteX16" fmla="*/ 2999198 w 3027859"/>
              <a:gd name="connsiteY16" fmla="*/ 1964153 h 2996352"/>
              <a:gd name="connsiteX17" fmla="*/ 2989197 w 3027859"/>
              <a:gd name="connsiteY17" fmla="*/ 1998170 h 2996352"/>
              <a:gd name="connsiteX18" fmla="*/ 1979095 w 3027859"/>
              <a:gd name="connsiteY18" fmla="*/ 2983761 h 2996352"/>
              <a:gd name="connsiteX19" fmla="*/ 1930124 w 3027859"/>
              <a:gd name="connsiteY19" fmla="*/ 2996352 h 2996352"/>
              <a:gd name="connsiteX20" fmla="*/ 1927377 w 3027859"/>
              <a:gd name="connsiteY20" fmla="*/ 2969095 h 2996352"/>
              <a:gd name="connsiteX21" fmla="*/ 1517044 w 3027859"/>
              <a:gd name="connsiteY21" fmla="*/ 2634664 h 2996352"/>
              <a:gd name="connsiteX22" fmla="*/ 1106711 w 3027859"/>
              <a:gd name="connsiteY22" fmla="*/ 2969095 h 2996352"/>
              <a:gd name="connsiteX23" fmla="*/ 1103964 w 3027859"/>
              <a:gd name="connsiteY23" fmla="*/ 2996352 h 2996352"/>
              <a:gd name="connsiteX24" fmla="*/ 1054994 w 3027859"/>
              <a:gd name="connsiteY24" fmla="*/ 2983761 h 2996352"/>
              <a:gd name="connsiteX25" fmla="*/ 9803 w 3027859"/>
              <a:gd name="connsiteY25" fmla="*/ 1878820 h 2996352"/>
              <a:gd name="connsiteX26" fmla="*/ 0 w 3027859"/>
              <a:gd name="connsiteY26" fmla="*/ 1831643 h 2996352"/>
              <a:gd name="connsiteX27" fmla="*/ 52216 w 3027859"/>
              <a:gd name="connsiteY27" fmla="*/ 1815435 h 2996352"/>
              <a:gd name="connsiteX28" fmla="*/ 308026 w 3027859"/>
              <a:gd name="connsiteY28" fmla="*/ 1429508 h 2996352"/>
              <a:gd name="connsiteX29" fmla="*/ 52216 w 3027859"/>
              <a:gd name="connsiteY29" fmla="*/ 1043580 h 2996352"/>
              <a:gd name="connsiteX30" fmla="*/ 34161 w 3027859"/>
              <a:gd name="connsiteY30" fmla="*/ 1037976 h 2996352"/>
              <a:gd name="connsiteX31" fmla="*/ 44891 w 3027859"/>
              <a:gd name="connsiteY31" fmla="*/ 1001478 h 2996352"/>
              <a:gd name="connsiteX32" fmla="*/ 1054994 w 3027859"/>
              <a:gd name="connsiteY32" fmla="*/ 15886 h 29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27859" h="2996352">
                <a:moveTo>
                  <a:pt x="1513929" y="797291"/>
                </a:moveTo>
                <a:cubicBezTo>
                  <a:pt x="1145548" y="797291"/>
                  <a:pt x="846916" y="1115101"/>
                  <a:pt x="846916" y="1507139"/>
                </a:cubicBezTo>
                <a:cubicBezTo>
                  <a:pt x="846916" y="1899177"/>
                  <a:pt x="1145548" y="2216987"/>
                  <a:pt x="1513929" y="2216987"/>
                </a:cubicBezTo>
                <a:cubicBezTo>
                  <a:pt x="1882310" y="2216987"/>
                  <a:pt x="2180942" y="1899177"/>
                  <a:pt x="2180942" y="1507139"/>
                </a:cubicBezTo>
                <a:cubicBezTo>
                  <a:pt x="2180942" y="1115101"/>
                  <a:pt x="1882310" y="797291"/>
                  <a:pt x="1513929" y="797291"/>
                </a:cubicBezTo>
                <a:close/>
                <a:moveTo>
                  <a:pt x="1116779" y="0"/>
                </a:moveTo>
                <a:lnTo>
                  <a:pt x="1131117" y="46189"/>
                </a:lnTo>
                <a:cubicBezTo>
                  <a:pt x="1194700" y="196518"/>
                  <a:pt x="1343554" y="301999"/>
                  <a:pt x="1517044" y="301999"/>
                </a:cubicBezTo>
                <a:cubicBezTo>
                  <a:pt x="1690535" y="301999"/>
                  <a:pt x="1839388" y="196518"/>
                  <a:pt x="1902972" y="46189"/>
                </a:cubicBezTo>
                <a:lnTo>
                  <a:pt x="1917309" y="0"/>
                </a:lnTo>
                <a:lnTo>
                  <a:pt x="1979095" y="15886"/>
                </a:lnTo>
                <a:cubicBezTo>
                  <a:pt x="2493001" y="175728"/>
                  <a:pt x="2892530" y="595174"/>
                  <a:pt x="3024286" y="1120827"/>
                </a:cubicBezTo>
                <a:lnTo>
                  <a:pt x="3027859" y="1138024"/>
                </a:lnTo>
                <a:lnTo>
                  <a:pt x="2986426" y="1142200"/>
                </a:lnTo>
                <a:cubicBezTo>
                  <a:pt x="2795566" y="1181256"/>
                  <a:pt x="2651994" y="1350128"/>
                  <a:pt x="2651994" y="1552533"/>
                </a:cubicBezTo>
                <a:cubicBezTo>
                  <a:pt x="2651994" y="1754938"/>
                  <a:pt x="2795566" y="1923811"/>
                  <a:pt x="2986426" y="1962866"/>
                </a:cubicBezTo>
                <a:lnTo>
                  <a:pt x="2999198" y="1964153"/>
                </a:lnTo>
                <a:lnTo>
                  <a:pt x="2989197" y="1998170"/>
                </a:lnTo>
                <a:cubicBezTo>
                  <a:pt x="2830387" y="2467468"/>
                  <a:pt x="2453470" y="2836215"/>
                  <a:pt x="1979095" y="2983761"/>
                </a:cubicBezTo>
                <a:lnTo>
                  <a:pt x="1930124" y="2996352"/>
                </a:lnTo>
                <a:lnTo>
                  <a:pt x="1927377" y="2969095"/>
                </a:lnTo>
                <a:cubicBezTo>
                  <a:pt x="1888322" y="2778235"/>
                  <a:pt x="1719449" y="2634664"/>
                  <a:pt x="1517044" y="2634664"/>
                </a:cubicBezTo>
                <a:cubicBezTo>
                  <a:pt x="1314639" y="2634664"/>
                  <a:pt x="1145767" y="2778235"/>
                  <a:pt x="1106711" y="2969095"/>
                </a:cubicBezTo>
                <a:lnTo>
                  <a:pt x="1103964" y="2996352"/>
                </a:lnTo>
                <a:lnTo>
                  <a:pt x="1054994" y="2983761"/>
                </a:lnTo>
                <a:cubicBezTo>
                  <a:pt x="541088" y="2823920"/>
                  <a:pt x="141559" y="2404474"/>
                  <a:pt x="9803" y="1878820"/>
                </a:cubicBezTo>
                <a:lnTo>
                  <a:pt x="0" y="1831643"/>
                </a:lnTo>
                <a:lnTo>
                  <a:pt x="52216" y="1815435"/>
                </a:lnTo>
                <a:cubicBezTo>
                  <a:pt x="202545" y="1751851"/>
                  <a:pt x="308026" y="1602998"/>
                  <a:pt x="308026" y="1429508"/>
                </a:cubicBezTo>
                <a:cubicBezTo>
                  <a:pt x="308026" y="1256018"/>
                  <a:pt x="202545" y="1107164"/>
                  <a:pt x="52216" y="1043580"/>
                </a:cubicBezTo>
                <a:lnTo>
                  <a:pt x="34161" y="1037976"/>
                </a:lnTo>
                <a:lnTo>
                  <a:pt x="44891" y="1001478"/>
                </a:lnTo>
                <a:cubicBezTo>
                  <a:pt x="203702" y="532180"/>
                  <a:pt x="580619" y="163433"/>
                  <a:pt x="1054994" y="15886"/>
                </a:cubicBezTo>
                <a:close/>
              </a:path>
            </a:pathLst>
          </a:custGeom>
          <a:solidFill>
            <a:srgbClr val="807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4DA9C9C-6B9F-458B-B700-B021FFFA7EED}"/>
              </a:ext>
            </a:extLst>
          </p:cNvPr>
          <p:cNvGrpSpPr/>
          <p:nvPr/>
        </p:nvGrpSpPr>
        <p:grpSpPr>
          <a:xfrm>
            <a:off x="1096800" y="2117833"/>
            <a:ext cx="5460289" cy="2996352"/>
            <a:chOff x="1096800" y="2117833"/>
            <a:chExt cx="5460289" cy="2996352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C5A729F-17B6-43A0-9A01-74DDCE1319CF}"/>
                </a:ext>
              </a:extLst>
            </p:cNvPr>
            <p:cNvGrpSpPr/>
            <p:nvPr/>
          </p:nvGrpSpPr>
          <p:grpSpPr>
            <a:xfrm>
              <a:off x="1096800" y="2117833"/>
              <a:ext cx="3027859" cy="2996352"/>
              <a:chOff x="1329401" y="1854471"/>
              <a:chExt cx="3141970" cy="3109275"/>
            </a:xfrm>
          </p:grpSpPr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id="{86FC6100-EDBA-4E81-BF0E-75A474F9F9F8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BBE7434A-6184-4272-8C35-4FD08F9F7558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DEC9789-D75E-44FC-BB8C-3C2C74D0C060}"/>
                </a:ext>
              </a:extLst>
            </p:cNvPr>
            <p:cNvGrpSpPr/>
            <p:nvPr/>
          </p:nvGrpSpPr>
          <p:grpSpPr>
            <a:xfrm>
              <a:off x="1893562" y="2117833"/>
              <a:ext cx="3027859" cy="2996352"/>
              <a:chOff x="1329401" y="1854471"/>
              <a:chExt cx="3141970" cy="3109275"/>
            </a:xfrm>
          </p:grpSpPr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D8651990-1A8B-4DBF-B501-19F86566E24F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5C3B0E78-7F54-43AA-BF32-EC0B9D4E661F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C2C245DB-5D1D-43A5-A882-1DA8D8949675}"/>
                </a:ext>
              </a:extLst>
            </p:cNvPr>
            <p:cNvGrpSpPr/>
            <p:nvPr/>
          </p:nvGrpSpPr>
          <p:grpSpPr>
            <a:xfrm>
              <a:off x="2712872" y="2117833"/>
              <a:ext cx="3027859" cy="2996352"/>
              <a:chOff x="1329401" y="1854471"/>
              <a:chExt cx="3141970" cy="3109275"/>
            </a:xfrm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E0A11E0D-3D19-495D-B95F-5467C34FCFEB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2EBEEEAA-60C8-47FB-91AA-129DA32AFFCE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FD77EE7-68F7-41B3-8859-7EF5AEEE9BC2}"/>
                </a:ext>
              </a:extLst>
            </p:cNvPr>
            <p:cNvGrpSpPr/>
            <p:nvPr/>
          </p:nvGrpSpPr>
          <p:grpSpPr>
            <a:xfrm>
              <a:off x="3529230" y="2117833"/>
              <a:ext cx="3027859" cy="2996352"/>
              <a:chOff x="1329401" y="1854471"/>
              <a:chExt cx="3141970" cy="3109275"/>
            </a:xfrm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A81C12CF-9AC7-4347-B3CE-FBBDDA67DC44}"/>
                  </a:ext>
                </a:extLst>
              </p:cNvPr>
              <p:cNvSpPr/>
              <p:nvPr/>
            </p:nvSpPr>
            <p:spPr>
              <a:xfrm>
                <a:off x="1329401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88FEB770-D850-4EC2-8964-E9A06B70C49E}"/>
                  </a:ext>
                </a:extLst>
              </p:cNvPr>
              <p:cNvSpPr/>
              <p:nvPr/>
            </p:nvSpPr>
            <p:spPr>
              <a:xfrm>
                <a:off x="2208235" y="2681809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9C3B220-9478-4724-89E9-AE9B4ADCDB20}"/>
              </a:ext>
            </a:extLst>
          </p:cNvPr>
          <p:cNvCxnSpPr>
            <a:cxnSpLocks/>
          </p:cNvCxnSpPr>
          <p:nvPr/>
        </p:nvCxnSpPr>
        <p:spPr>
          <a:xfrm>
            <a:off x="5314950" y="355329"/>
            <a:ext cx="6623050" cy="0"/>
          </a:xfrm>
          <a:prstGeom prst="line">
            <a:avLst/>
          </a:prstGeom>
          <a:ln w="19050">
            <a:solidFill>
              <a:schemeClr val="bg2">
                <a:lumMod val="90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제목 1">
            <a:extLst>
              <a:ext uri="{FF2B5EF4-FFF2-40B4-BE49-F238E27FC236}">
                <a16:creationId xmlns:a16="http://schemas.microsoft.com/office/drawing/2014/main" id="{F027FACA-AA89-4E9B-A9E3-EB4E6C8F986E}"/>
              </a:ext>
            </a:extLst>
          </p:cNvPr>
          <p:cNvSpPr txBox="1">
            <a:spLocks/>
          </p:cNvSpPr>
          <p:nvPr/>
        </p:nvSpPr>
        <p:spPr>
          <a:xfrm>
            <a:off x="7126308" y="2117833"/>
            <a:ext cx="4548533" cy="28744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endParaRPr lang="ko-KR" altLang="en-US" sz="180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E1687AC-62E8-4296-8E76-00CE6608B0F4}"/>
              </a:ext>
            </a:extLst>
          </p:cNvPr>
          <p:cNvSpPr/>
          <p:nvPr/>
        </p:nvSpPr>
        <p:spPr>
          <a:xfrm>
            <a:off x="1681400" y="-55562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2DA803D-3919-4C30-9F21-9F4C390F5C32}"/>
              </a:ext>
            </a:extLst>
          </p:cNvPr>
          <p:cNvSpPr/>
          <p:nvPr/>
        </p:nvSpPr>
        <p:spPr>
          <a:xfrm>
            <a:off x="2348397" y="-55562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AAC156-01D0-4475-BA30-C3A49F63DF3A}"/>
              </a:ext>
            </a:extLst>
          </p:cNvPr>
          <p:cNvSpPr/>
          <p:nvPr/>
        </p:nvSpPr>
        <p:spPr>
          <a:xfrm>
            <a:off x="5021769" y="-57157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1D00C4-B1D2-42A2-B199-6E4E9BD4E163}"/>
              </a:ext>
            </a:extLst>
          </p:cNvPr>
          <p:cNvSpPr/>
          <p:nvPr/>
        </p:nvSpPr>
        <p:spPr>
          <a:xfrm>
            <a:off x="3034299" y="-55562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CB8A81-F300-4A7D-AF73-87405D765D43}"/>
              </a:ext>
            </a:extLst>
          </p:cNvPr>
          <p:cNvSpPr/>
          <p:nvPr/>
        </p:nvSpPr>
        <p:spPr>
          <a:xfrm>
            <a:off x="3701848" y="-56325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E6606A-80C0-4E6B-AD2D-29EC65D0B897}"/>
              </a:ext>
            </a:extLst>
          </p:cNvPr>
          <p:cNvSpPr/>
          <p:nvPr/>
        </p:nvSpPr>
        <p:spPr>
          <a:xfrm>
            <a:off x="4352138" y="-55562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9AFB7A8-90F4-4B61-814F-3071E96A3B91}"/>
              </a:ext>
            </a:extLst>
          </p:cNvPr>
          <p:cNvGrpSpPr/>
          <p:nvPr/>
        </p:nvGrpSpPr>
        <p:grpSpPr>
          <a:xfrm>
            <a:off x="479425" y="231136"/>
            <a:ext cx="10486008" cy="248386"/>
            <a:chOff x="946032" y="144779"/>
            <a:chExt cx="10486008" cy="24838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1AFFA12-35F6-48AD-8CC4-C5479637D8D3}"/>
                </a:ext>
              </a:extLst>
            </p:cNvPr>
            <p:cNvSpPr txBox="1"/>
            <p:nvPr/>
          </p:nvSpPr>
          <p:spPr>
            <a:xfrm>
              <a:off x="946032" y="144779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D2CDF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LSTM            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3D3E35-108A-4BCE-9381-0768709A3EC4}"/>
                </a:ext>
              </a:extLst>
            </p:cNvPr>
            <p:cNvSpPr txBox="1"/>
            <p:nvPr/>
          </p:nvSpPr>
          <p:spPr>
            <a:xfrm>
              <a:off x="2643305" y="146944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D2CDF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XGB                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59D2E9-CD7F-4ADA-A799-9FFA5C8B2EA3}"/>
                </a:ext>
              </a:extLst>
            </p:cNvPr>
            <p:cNvSpPr txBox="1"/>
            <p:nvPr/>
          </p:nvSpPr>
          <p:spPr>
            <a:xfrm>
              <a:off x="4678816" y="144779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D2CDF1"/>
                  </a:solidFill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EXTRA TREE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41A6127-7894-4D62-804A-3F758268E506}"/>
              </a:ext>
            </a:extLst>
          </p:cNvPr>
          <p:cNvSpPr txBox="1"/>
          <p:nvPr/>
        </p:nvSpPr>
        <p:spPr>
          <a:xfrm>
            <a:off x="6542979" y="6345788"/>
            <a:ext cx="5356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D2CDF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WEIGHTED AVERAGE ENSEMBLE           .          BEHAVIOR PATTERN PREDICT 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37C11A3-2840-4BF5-932E-561AEFFC4C97}"/>
              </a:ext>
            </a:extLst>
          </p:cNvPr>
          <p:cNvCxnSpPr>
            <a:cxnSpLocks/>
          </p:cNvCxnSpPr>
          <p:nvPr/>
        </p:nvCxnSpPr>
        <p:spPr>
          <a:xfrm>
            <a:off x="234950" y="6468899"/>
            <a:ext cx="6291481" cy="0"/>
          </a:xfrm>
          <a:prstGeom prst="line">
            <a:avLst/>
          </a:prstGeom>
          <a:ln w="19050">
            <a:solidFill>
              <a:schemeClr val="bg2">
                <a:lumMod val="90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제목 1">
            <a:extLst>
              <a:ext uri="{FF2B5EF4-FFF2-40B4-BE49-F238E27FC236}">
                <a16:creationId xmlns:a16="http://schemas.microsoft.com/office/drawing/2014/main" id="{6365B4CD-F07E-40BE-AFF5-31220FC8575A}"/>
              </a:ext>
            </a:extLst>
          </p:cNvPr>
          <p:cNvSpPr txBox="1">
            <a:spLocks/>
          </p:cNvSpPr>
          <p:nvPr/>
        </p:nvSpPr>
        <p:spPr>
          <a:xfrm>
            <a:off x="1413708" y="2943021"/>
            <a:ext cx="492005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About Project</a:t>
            </a:r>
          </a:p>
          <a:p>
            <a:pPr algn="r"/>
            <a:r>
              <a:rPr lang="ko-KR" altLang="en-US" sz="2500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프로잭트</a:t>
            </a:r>
            <a:r>
              <a:rPr lang="ko-KR" altLang="en-US" sz="25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설명</a:t>
            </a:r>
            <a:endParaRPr lang="en-US" altLang="ko-KR" sz="2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202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654321-D1B3-4536-BEB1-3B9F1CDCEA5B}"/>
              </a:ext>
            </a:extLst>
          </p:cNvPr>
          <p:cNvSpPr/>
          <p:nvPr/>
        </p:nvSpPr>
        <p:spPr>
          <a:xfrm>
            <a:off x="6973900" y="0"/>
            <a:ext cx="5218097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3561B23-DD4E-4B10-A0A3-B0341D824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7383006" y="3530439"/>
            <a:ext cx="10979153" cy="1384195"/>
          </a:xfrm>
        </p:spPr>
        <p:txBody>
          <a:bodyPr>
            <a:noAutofit/>
          </a:bodyPr>
          <a:lstStyle/>
          <a:p>
            <a:pPr algn="l"/>
            <a: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</a:t>
            </a:r>
            <a:b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4BB0F-A2E4-4878-9F7F-77CB8380346D}"/>
              </a:ext>
            </a:extLst>
          </p:cNvPr>
          <p:cNvSpPr txBox="1"/>
          <p:nvPr/>
        </p:nvSpPr>
        <p:spPr>
          <a:xfrm>
            <a:off x="7289274" y="1714557"/>
            <a:ext cx="43855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활용한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11/8~12/8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에서 </a:t>
            </a:r>
            <a:r>
              <a:rPr lang="ko-KR" altLang="en-US" sz="14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불규칙한 날짜와 특징 확인</a:t>
            </a:r>
            <a:endParaRPr lang="en-US" altLang="ko-KR" sz="1400" dirty="0">
              <a:solidFill>
                <a:srgbClr val="3B27C4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기간 중 가장 높은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일의 경우 진행되고 있는 대회는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개에 불과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1000</a:t>
            </a:r>
            <a:r>
              <a:rPr lang="ko-KR" altLang="en-US" sz="1400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명이 넘는 대회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팀 병합 마감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대회 마감날의 경우 모든 </a:t>
            </a:r>
            <a:r>
              <a:rPr lang="en-US" altLang="ko-KR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1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폭발적으로 증가</a:t>
            </a:r>
            <a:endParaRPr lang="en-US" altLang="ko-KR" sz="1400" dirty="0">
              <a:solidFill>
                <a:prstClr val="black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CE866-720E-4551-8E13-E1701BC8046A}"/>
              </a:ext>
            </a:extLst>
          </p:cNvPr>
          <p:cNvSpPr txBox="1"/>
          <p:nvPr/>
        </p:nvSpPr>
        <p:spPr>
          <a:xfrm>
            <a:off x="647333" y="1099418"/>
            <a:ext cx="80779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xgb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kumimoji="0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 극복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44F55-A266-46D3-A56C-790CD7B4D311}"/>
              </a:ext>
            </a:extLst>
          </p:cNvPr>
          <p:cNvSpPr txBox="1"/>
          <p:nvPr/>
        </p:nvSpPr>
        <p:spPr>
          <a:xfrm>
            <a:off x="623444" y="5747675"/>
            <a:ext cx="4714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=&gt; valid data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사용한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test </a:t>
            </a:r>
            <a:r>
              <a:rPr lang="ko-KR" altLang="en-US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기간 전의 한달</a:t>
            </a:r>
            <a:r>
              <a:rPr lang="en-US" altLang="ko-KR" sz="1200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(11/8 ~ 12/8)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650294-4E38-423A-B12E-493A3A94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0" y="1513097"/>
            <a:ext cx="5887618" cy="4228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148F13-C648-40F2-A58A-15BA80857913}"/>
              </a:ext>
            </a:extLst>
          </p:cNvPr>
          <p:cNvSpPr txBox="1"/>
          <p:nvPr/>
        </p:nvSpPr>
        <p:spPr>
          <a:xfrm>
            <a:off x="7561201" y="4564723"/>
            <a:ext cx="4043493" cy="58477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위의 정보를 반영할 수 있는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set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만들어 새롭게 학습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83881811-8BA5-4BBC-A2C7-9ACD8A3D54B6}"/>
              </a:ext>
            </a:extLst>
          </p:cNvPr>
          <p:cNvSpPr/>
          <p:nvPr/>
        </p:nvSpPr>
        <p:spPr>
          <a:xfrm>
            <a:off x="9356102" y="3650008"/>
            <a:ext cx="445073" cy="653932"/>
          </a:xfrm>
          <a:prstGeom prst="downArrow">
            <a:avLst/>
          </a:prstGeom>
          <a:solidFill>
            <a:srgbClr val="3B27C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F4F84-17D7-4BDB-9AF0-960B4606C169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AE43B-0BD8-491A-A6C6-D57929CC3C43}"/>
              </a:ext>
            </a:extLst>
          </p:cNvPr>
          <p:cNvSpPr txBox="1"/>
          <p:nvPr/>
        </p:nvSpPr>
        <p:spPr>
          <a:xfrm>
            <a:off x="383934" y="250897"/>
            <a:ext cx="430236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Feature engineering &amp; modeling: Extra tree</a:t>
            </a:r>
          </a:p>
          <a:p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44EAF6-AC3D-4F13-8098-F2B4DF9CB5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478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576075-61A4-4EF0-97FD-3967A3DFA7C5}"/>
              </a:ext>
            </a:extLst>
          </p:cNvPr>
          <p:cNvSpPr/>
          <p:nvPr/>
        </p:nvSpPr>
        <p:spPr>
          <a:xfrm>
            <a:off x="4978400" y="0"/>
            <a:ext cx="7213597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687A59B-1B9D-4921-A572-A3524A4DB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831045" y="4847735"/>
            <a:ext cx="10979153" cy="1384195"/>
          </a:xfrm>
        </p:spPr>
        <p:txBody>
          <a:bodyPr>
            <a:noAutofit/>
          </a:bodyPr>
          <a:lstStyle/>
          <a:p>
            <a:pPr algn="r"/>
            <a: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</a:t>
            </a:r>
            <a:b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10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CE866-720E-4551-8E13-E1701BC8046A}"/>
              </a:ext>
            </a:extLst>
          </p:cNvPr>
          <p:cNvSpPr txBox="1"/>
          <p:nvPr/>
        </p:nvSpPr>
        <p:spPr>
          <a:xfrm>
            <a:off x="714109" y="1532829"/>
            <a:ext cx="80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새로운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 set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E3CCA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  <a:cs typeface="+mn-cs"/>
              </a:rPr>
              <a:t>구성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E3CCA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B3456FA-A76C-4CE4-AC81-B08B662DA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59032"/>
              </p:ext>
            </p:extLst>
          </p:nvPr>
        </p:nvGraphicFramePr>
        <p:xfrm>
          <a:off x="831045" y="2441762"/>
          <a:ext cx="1043353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334">
                  <a:extLst>
                    <a:ext uri="{9D8B030D-6E8A-4147-A177-3AD203B41FA5}">
                      <a16:colId xmlns:a16="http://schemas.microsoft.com/office/drawing/2014/main" val="2799871345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438207357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2829964814"/>
                    </a:ext>
                  </a:extLst>
                </a:gridCol>
                <a:gridCol w="1322363">
                  <a:extLst>
                    <a:ext uri="{9D8B030D-6E8A-4147-A177-3AD203B41FA5}">
                      <a16:colId xmlns:a16="http://schemas.microsoft.com/office/drawing/2014/main" val="486652484"/>
                    </a:ext>
                  </a:extLst>
                </a:gridCol>
                <a:gridCol w="1252024">
                  <a:extLst>
                    <a:ext uri="{9D8B030D-6E8A-4147-A177-3AD203B41FA5}">
                      <a16:colId xmlns:a16="http://schemas.microsoft.com/office/drawing/2014/main" val="809706368"/>
                    </a:ext>
                  </a:extLst>
                </a:gridCol>
                <a:gridCol w="1294228">
                  <a:extLst>
                    <a:ext uri="{9D8B030D-6E8A-4147-A177-3AD203B41FA5}">
                      <a16:colId xmlns:a16="http://schemas.microsoft.com/office/drawing/2014/main" val="3612545838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2868079219"/>
                    </a:ext>
                  </a:extLst>
                </a:gridCol>
                <a:gridCol w="1322362">
                  <a:extLst>
                    <a:ext uri="{9D8B030D-6E8A-4147-A177-3AD203B41FA5}">
                      <a16:colId xmlns:a16="http://schemas.microsoft.com/office/drawing/2014/main" val="1345480810"/>
                    </a:ext>
                  </a:extLst>
                </a:gridCol>
              </a:tblGrid>
              <a:tr h="314756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아이디 생성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실제 로그인 수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총 로그인 수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실제 제출 수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실제 제출 팀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총 제출 수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총 제출 팀</a:t>
                      </a:r>
                    </a:p>
                  </a:txBody>
                  <a:tcPr>
                    <a:solidFill>
                      <a:srgbClr val="4E3CCA">
                        <a:alpha val="4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712252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2020.01.01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38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115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169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65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174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174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212583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061703"/>
                  </a:ext>
                </a:extLst>
              </a:tr>
              <a:tr h="2575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2020.12.08</a:t>
                      </a:r>
                      <a:endParaRPr lang="ko-KR" altLang="en-US" sz="11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70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265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299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98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100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223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OTF_ac Light" panose="020B0600000101010101" pitchFamily="34" charset="-127"/>
                          <a:ea typeface="나눔스퀘어OTF_ac Light" panose="020B0600000101010101" pitchFamily="34" charset="-127"/>
                        </a:rPr>
                        <a:t>223</a:t>
                      </a:r>
                      <a:endParaRPr lang="ko-KR" altLang="en-US" sz="1200" dirty="0">
                        <a:latin typeface="나눔스퀘어OTF_ac Light" panose="020B0600000101010101" pitchFamily="34" charset="-127"/>
                        <a:ea typeface="나눔스퀘어OTF_ac Light" panose="020B0600000101010101" pitchFamily="34" charset="-127"/>
                      </a:endParaRPr>
                    </a:p>
                  </a:txBody>
                  <a:tcPr>
                    <a:solidFill>
                      <a:srgbClr val="3B27C4">
                        <a:alpha val="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30394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4EE5382-EEFF-483C-87A4-4C2074C131E1}"/>
              </a:ext>
            </a:extLst>
          </p:cNvPr>
          <p:cNvSpPr txBox="1"/>
          <p:nvPr/>
        </p:nvSpPr>
        <p:spPr>
          <a:xfrm>
            <a:off x="714109" y="3970572"/>
            <a:ext cx="10138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추가 데이터를 활용하여 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총 수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’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실제 수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 데이터를 조합해 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7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개의 변수로 구성</a:t>
            </a:r>
            <a:endParaRPr lang="en-US" altLang="ko-KR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*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유저 관련 정보</a:t>
            </a:r>
            <a:endParaRPr lang="en-US" altLang="ko-KR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*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제출 관련 정보</a:t>
            </a:r>
            <a:endParaRPr lang="en-US" altLang="ko-KR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	*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로그인 관련 정보</a:t>
            </a:r>
            <a:endParaRPr lang="en-US" altLang="ko-KR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_ac" panose="020B0600000101010101" pitchFamily="34" charset="-127"/>
              <a:ea typeface="나눔스퀘어OTF_ac" panose="020B0600000101010101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참가자가 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1000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명이 넘는 날이 없는 </a:t>
            </a:r>
            <a:r>
              <a:rPr lang="en-US" altLang="ko-KR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</a:t>
            </a:r>
            <a:r>
              <a:rPr lang="ko-KR" altLang="en-US" dirty="0">
                <a:solidFill>
                  <a:prstClr val="black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년도 이전의 관측치는 학습에서 제거</a:t>
            </a:r>
            <a:endParaRPr lang="en-US" altLang="ko-KR" dirty="0">
              <a:solidFill>
                <a:prstClr val="black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8DE6-19C5-4902-9780-31A2820D9621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6FB45-D9E3-4EC7-B17C-78533F04542B}"/>
              </a:ext>
            </a:extLst>
          </p:cNvPr>
          <p:cNvSpPr txBox="1"/>
          <p:nvPr/>
        </p:nvSpPr>
        <p:spPr>
          <a:xfrm>
            <a:off x="383934" y="250897"/>
            <a:ext cx="430236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Feature engineering &amp; modeling: Extra tree</a:t>
            </a:r>
          </a:p>
          <a:p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EA3411-83CC-47F5-89CC-A49D0BE12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0921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13CFA9-E57D-4B3D-B33D-3888FC9EAC00}"/>
              </a:ext>
            </a:extLst>
          </p:cNvPr>
          <p:cNvSpPr/>
          <p:nvPr/>
        </p:nvSpPr>
        <p:spPr>
          <a:xfrm>
            <a:off x="6096000" y="0"/>
            <a:ext cx="6095997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9AF885-6C69-4EE7-B776-1FB28BE24EF4}"/>
              </a:ext>
            </a:extLst>
          </p:cNvPr>
          <p:cNvSpPr txBox="1"/>
          <p:nvPr/>
        </p:nvSpPr>
        <p:spPr>
          <a:xfrm>
            <a:off x="7105089" y="1980795"/>
            <a:ext cx="8265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EXTRA</a:t>
            </a:r>
            <a:br>
              <a:rPr lang="en-US" altLang="ko-KR" sz="9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9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TREE</a:t>
            </a:r>
            <a:endParaRPr lang="ko-KR" altLang="en-US" sz="9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CE866-720E-4551-8E13-E1701BC8046A}"/>
              </a:ext>
            </a:extLst>
          </p:cNvPr>
          <p:cNvSpPr txBox="1"/>
          <p:nvPr/>
        </p:nvSpPr>
        <p:spPr>
          <a:xfrm>
            <a:off x="1006970" y="618779"/>
            <a:ext cx="807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test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기간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877D55-6C0F-4C4C-9A3B-3F3ED078C41C}"/>
              </a:ext>
            </a:extLst>
          </p:cNvPr>
          <p:cNvSpPr txBox="1"/>
          <p:nvPr/>
        </p:nvSpPr>
        <p:spPr>
          <a:xfrm>
            <a:off x="6868044" y="2304131"/>
            <a:ext cx="484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11/16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</a:t>
            </a: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1000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 넘는 참가자의 대회가 마감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하기에 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아이디 생성자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를 제외하고 나머지가 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전날에 비해 크게 </a:t>
            </a:r>
            <a:r>
              <a:rPr lang="ko-KR" altLang="en-US" sz="1600" b="1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함</a:t>
            </a:r>
            <a:r>
              <a:rPr lang="ko-KR" altLang="en-US" sz="1600" dirty="0"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볼 수 있음</a:t>
            </a:r>
            <a:endParaRPr lang="en-US" altLang="ko-KR" sz="1600" dirty="0"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25ECE-C07E-4E54-AAE0-6C67AF0E064E}"/>
              </a:ext>
            </a:extLst>
          </p:cNvPr>
          <p:cNvSpPr txBox="1"/>
          <p:nvPr/>
        </p:nvSpPr>
        <p:spPr>
          <a:xfrm>
            <a:off x="6868043" y="4843117"/>
            <a:ext cx="4847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12/31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</a:t>
            </a: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‘NH 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투자증권</a:t>
            </a:r>
            <a:r>
              <a:rPr lang="en-US" altLang="ko-KR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대회의 마감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으로 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로그인 수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‘, ‘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제출 수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 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등이 </a:t>
            </a:r>
            <a:r>
              <a:rPr lang="ko-KR" altLang="en-US" sz="1600" b="1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증가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하여야 하며 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18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년이나 </a:t>
            </a:r>
            <a:r>
              <a:rPr lang="en-US" altLang="ko-KR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19</a:t>
            </a:r>
            <a:r>
              <a:rPr lang="ko-KR" altLang="en-US" sz="1600" dirty="0">
                <a:solidFill>
                  <a:prstClr val="black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년도와 달리 연말 하락세의 패턴을 보이면 안됨</a:t>
            </a:r>
            <a:endParaRPr lang="en-US" altLang="ko-KR" sz="1600" dirty="0">
              <a:solidFill>
                <a:prstClr val="black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103C13-D115-4952-AEBD-5950437087AB}"/>
              </a:ext>
            </a:extLst>
          </p:cNvPr>
          <p:cNvSpPr/>
          <p:nvPr/>
        </p:nvSpPr>
        <p:spPr>
          <a:xfrm>
            <a:off x="5736363" y="2346617"/>
            <a:ext cx="803658" cy="504625"/>
          </a:xfrm>
          <a:prstGeom prst="rightArrow">
            <a:avLst/>
          </a:prstGeom>
          <a:solidFill>
            <a:srgbClr val="3B27C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FD69BF2-A603-4B33-80D4-9E5D5A176F50}"/>
              </a:ext>
            </a:extLst>
          </p:cNvPr>
          <p:cNvSpPr/>
          <p:nvPr/>
        </p:nvSpPr>
        <p:spPr>
          <a:xfrm>
            <a:off x="5736363" y="5024103"/>
            <a:ext cx="803658" cy="504625"/>
          </a:xfrm>
          <a:prstGeom prst="rightArrow">
            <a:avLst/>
          </a:prstGeom>
          <a:solidFill>
            <a:srgbClr val="3B27C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709A13-8698-42AE-AA28-4BD2BC70004C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822B4-7030-4999-9354-B1A1FCC20624}"/>
              </a:ext>
            </a:extLst>
          </p:cNvPr>
          <p:cNvSpPr txBox="1"/>
          <p:nvPr/>
        </p:nvSpPr>
        <p:spPr>
          <a:xfrm>
            <a:off x="383934" y="250897"/>
            <a:ext cx="430236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Extra tree regressor</a:t>
            </a:r>
          </a:p>
          <a:p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6FA592-C88C-464F-8A88-44B5EF53B4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B091C-9C64-481F-82DC-BD4FCF2B4367}"/>
              </a:ext>
            </a:extLst>
          </p:cNvPr>
          <p:cNvGrpSpPr/>
          <p:nvPr/>
        </p:nvGrpSpPr>
        <p:grpSpPr>
          <a:xfrm>
            <a:off x="778816" y="1081047"/>
            <a:ext cx="4752116" cy="5284351"/>
            <a:chOff x="768835" y="1035328"/>
            <a:chExt cx="4941143" cy="549454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A335125-E8DF-4099-9A0F-FE707E88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835" y="1035328"/>
              <a:ext cx="4941143" cy="2700497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875CAAE-D56B-4C14-AA5A-8B9AA67A485D}"/>
                </a:ext>
              </a:extLst>
            </p:cNvPr>
            <p:cNvSpPr/>
            <p:nvPr/>
          </p:nvSpPr>
          <p:spPr>
            <a:xfrm>
              <a:off x="2751128" y="1164589"/>
              <a:ext cx="367719" cy="2309894"/>
            </a:xfrm>
            <a:prstGeom prst="roundRect">
              <a:avLst/>
            </a:prstGeom>
            <a:solidFill>
              <a:srgbClr val="3B27C4">
                <a:alpha val="21000"/>
              </a:srgbClr>
            </a:solidFill>
            <a:ln w="28575">
              <a:solidFill>
                <a:srgbClr val="3B27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C5AE7F-0D61-4F2E-9B00-F1AF29926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835" y="3735825"/>
              <a:ext cx="4941143" cy="2794052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7FDD684-D86E-4C96-8361-C5AA76403CC8}"/>
                </a:ext>
              </a:extLst>
            </p:cNvPr>
            <p:cNvSpPr/>
            <p:nvPr/>
          </p:nvSpPr>
          <p:spPr>
            <a:xfrm>
              <a:off x="2672669" y="3865087"/>
              <a:ext cx="446178" cy="2346482"/>
            </a:xfrm>
            <a:prstGeom prst="roundRect">
              <a:avLst/>
            </a:prstGeom>
            <a:solidFill>
              <a:srgbClr val="3B27C4">
                <a:alpha val="21000"/>
              </a:srgbClr>
            </a:solidFill>
            <a:ln w="28575">
              <a:solidFill>
                <a:srgbClr val="3B27C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777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3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9BB019E-6C28-48EE-80DA-10754B3CD344}"/>
              </a:ext>
            </a:extLst>
          </p:cNvPr>
          <p:cNvGrpSpPr/>
          <p:nvPr/>
        </p:nvGrpSpPr>
        <p:grpSpPr>
          <a:xfrm>
            <a:off x="1615403" y="1877878"/>
            <a:ext cx="9144000" cy="2741622"/>
            <a:chOff x="1739900" y="1304668"/>
            <a:chExt cx="9144000" cy="2741622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B3F8706D-CC94-4892-9870-E1D9DB8F5323}"/>
                </a:ext>
              </a:extLst>
            </p:cNvPr>
            <p:cNvSpPr txBox="1">
              <a:spLocks/>
            </p:cNvSpPr>
            <p:nvPr/>
          </p:nvSpPr>
          <p:spPr>
            <a:xfrm>
              <a:off x="1739900" y="2880547"/>
              <a:ext cx="9144000" cy="116574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000" dirty="0">
                  <a:solidFill>
                    <a:srgbClr val="D2CDF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03 Feature engineering &amp; modeling</a:t>
              </a:r>
            </a:p>
          </p:txBody>
        </p:sp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F97A1E05-DCF6-470F-8158-16DB5E3FB6E1}"/>
                </a:ext>
              </a:extLst>
            </p:cNvPr>
            <p:cNvSpPr txBox="1">
              <a:spLocks/>
            </p:cNvSpPr>
            <p:nvPr/>
          </p:nvSpPr>
          <p:spPr>
            <a:xfrm>
              <a:off x="1739900" y="1304668"/>
              <a:ext cx="9144000" cy="23876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j-cs"/>
                </a:defRPr>
              </a:lvl1pPr>
            </a:lstStyle>
            <a:p>
              <a:r>
                <a:rPr lang="en-US" altLang="ko-KR" sz="5500" dirty="0">
                  <a:solidFill>
                    <a:schemeClr val="bg1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Weighted average ensemble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A7A116-5F04-4725-8EC7-387FBD7F2D72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927B645-20FD-4626-BB2C-15C5B6B66689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04538A8-C5AF-48D7-B8C5-78F36D2DEC6F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8AB5F67-C6E1-4300-909E-119F756982EF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LSTM            .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18F5BD-E8D9-4FCD-9E75-1FD64FCB76FC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XGB                .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E1B05C-C2DD-49BA-9D30-3C8AD39D1F17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EXTRA TREE</a:t>
                  </a:r>
                </a:p>
              </p:txBody>
            </p:sp>
          </p:grp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111D06A-A457-449E-914D-0135EAE6B2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5CF6262-EB81-4CEE-A298-52C546064849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3856F-D905-4FE9-8326-7D3762B1DCAB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6EFBAC4-E9B3-437F-80AF-48125AF6D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2016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B7F992-E14A-4993-9715-FA6988EF9AEF}"/>
              </a:ext>
            </a:extLst>
          </p:cNvPr>
          <p:cNvSpPr/>
          <p:nvPr/>
        </p:nvSpPr>
        <p:spPr>
          <a:xfrm>
            <a:off x="6268368" y="4224140"/>
            <a:ext cx="5171866" cy="1741188"/>
          </a:xfrm>
          <a:prstGeom prst="rect">
            <a:avLst/>
          </a:prstGeom>
          <a:noFill/>
          <a:ln w="34925">
            <a:solidFill>
              <a:srgbClr val="3B2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CE866-720E-4551-8E13-E1701BC8046A}"/>
              </a:ext>
            </a:extLst>
          </p:cNvPr>
          <p:cNvSpPr txBox="1"/>
          <p:nvPr/>
        </p:nvSpPr>
        <p:spPr>
          <a:xfrm>
            <a:off x="966237" y="1072263"/>
            <a:ext cx="51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 set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대한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E7B75FF-7BAE-4491-9BCB-296D822D5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90172"/>
              </p:ext>
            </p:extLst>
          </p:nvPr>
        </p:nvGraphicFramePr>
        <p:xfrm>
          <a:off x="966237" y="1640659"/>
          <a:ext cx="4442604" cy="4402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1302">
                  <a:extLst>
                    <a:ext uri="{9D8B030D-6E8A-4147-A177-3AD203B41FA5}">
                      <a16:colId xmlns:a16="http://schemas.microsoft.com/office/drawing/2014/main" val="2808281928"/>
                    </a:ext>
                  </a:extLst>
                </a:gridCol>
                <a:gridCol w="2221302">
                  <a:extLst>
                    <a:ext uri="{9D8B030D-6E8A-4147-A177-3AD203B41FA5}">
                      <a16:colId xmlns:a16="http://schemas.microsoft.com/office/drawing/2014/main" val="1742911482"/>
                    </a:ext>
                  </a:extLst>
                </a:gridCol>
              </a:tblGrid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모델</a:t>
                      </a:r>
                    </a:p>
                  </a:txBody>
                  <a:tcPr>
                    <a:solidFill>
                      <a:srgbClr val="584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OTF_ac Bold" panose="020B0600000101010101" pitchFamily="34" charset="-127"/>
                          <a:ea typeface="나눔스퀘어OTF_ac Bold" panose="020B0600000101010101" pitchFamily="34" charset="-127"/>
                        </a:rPr>
                        <a:t>RMSE</a:t>
                      </a:r>
                      <a:endParaRPr lang="ko-KR" altLang="en-US" b="0" dirty="0">
                        <a:latin typeface="나눔스퀘어OTF_ac Bold" panose="020B0600000101010101" pitchFamily="34" charset="-127"/>
                        <a:ea typeface="나눔스퀘어OTF_ac Bold" panose="020B0600000101010101" pitchFamily="34" charset="-127"/>
                      </a:endParaRPr>
                    </a:p>
                  </a:txBody>
                  <a:tcPr>
                    <a:solidFill>
                      <a:srgbClr val="584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21592"/>
                  </a:ext>
                </a:extLst>
              </a:tr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LSTM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2.5787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548803"/>
                  </a:ext>
                </a:extLst>
              </a:tr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XGB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2.6159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50514"/>
                  </a:ext>
                </a:extLst>
              </a:tr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LSTM+XGB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1.9797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931788"/>
                  </a:ext>
                </a:extLst>
              </a:tr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EXTRA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1.6943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088615"/>
                  </a:ext>
                </a:extLst>
              </a:tr>
              <a:tr h="733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</a:rPr>
                        <a:t>LSTM+XGB+EXTRA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스퀘어OTF_ac" panose="020B0600000101010101" pitchFamily="34" charset="-127"/>
                          <a:ea typeface="나눔스퀘어OTF_ac" panose="020B0600000101010101" pitchFamily="34" charset="-127"/>
                          <a:cs typeface="+mn-cs"/>
                        </a:rPr>
                        <a:t>1.1625</a:t>
                      </a:r>
                      <a:endParaRPr lang="ko-KR" altLang="en-US" dirty="0">
                        <a:latin typeface="나눔스퀘어OTF_ac" panose="020B0600000101010101" pitchFamily="34" charset="-127"/>
                        <a:ea typeface="나눔스퀘어OTF_ac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759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FC0E4E-CD68-4A31-A307-17FC392CDB4F}"/>
              </a:ext>
            </a:extLst>
          </p:cNvPr>
          <p:cNvSpPr txBox="1"/>
          <p:nvPr/>
        </p:nvSpPr>
        <p:spPr>
          <a:xfrm>
            <a:off x="6268368" y="1640659"/>
            <a:ext cx="5171866" cy="4101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LSTM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 </a:t>
            </a:r>
            <a:r>
              <a:rPr lang="en-US" altLang="ko-KR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XGB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를 </a:t>
            </a:r>
            <a:r>
              <a:rPr lang="ko-KR" altLang="en-US" dirty="0" err="1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스태킹하여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제출한 결과보다 </a:t>
            </a:r>
            <a:r>
              <a:rPr lang="en-US" altLang="ko-KR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EXTRA Tree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개별 결과값이 더 좋았음</a:t>
            </a:r>
            <a:endParaRPr lang="en-US" altLang="ko-KR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주말 및 몇몇 평일에서의 예측은 </a:t>
            </a:r>
            <a:r>
              <a:rPr lang="en-US" altLang="ko-KR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LSTM+XGB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조금 더 정답에 가까움</a:t>
            </a:r>
            <a:endParaRPr lang="en-US" altLang="ko-KR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특징있는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날에 있어서 </a:t>
            </a:r>
            <a:r>
              <a:rPr lang="en-US" altLang="ko-KR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EXTRA Tree</a:t>
            </a:r>
            <a:r>
              <a:rPr lang="ko-KR" altLang="en-US" dirty="0">
                <a:solidFill>
                  <a:srgbClr val="3B27C4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가 압도적인 성능을 보여줌</a:t>
            </a:r>
            <a:endParaRPr lang="en-US" altLang="ko-KR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40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극단적으로 예측하는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EXTRA Tree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결과를 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조금 더 완만하게 만들기 위해 세 알고리즘을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스태킹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서로의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단점을 보완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하여 최고 성능을 냄 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B38EC-3DAC-484A-A2A9-6FA6327BAA2F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502D59-D36C-4126-90AC-0855BA4C5862}"/>
              </a:ext>
            </a:extLst>
          </p:cNvPr>
          <p:cNvSpPr/>
          <p:nvPr/>
        </p:nvSpPr>
        <p:spPr>
          <a:xfrm>
            <a:off x="614600" y="-103187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1875DF-1876-479A-8D38-091EBAF686F1}"/>
              </a:ext>
            </a:extLst>
          </p:cNvPr>
          <p:cNvSpPr/>
          <p:nvPr/>
        </p:nvSpPr>
        <p:spPr>
          <a:xfrm>
            <a:off x="1281597" y="-103187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B17BA-68AD-4735-B41E-98B50C772598}"/>
              </a:ext>
            </a:extLst>
          </p:cNvPr>
          <p:cNvSpPr/>
          <p:nvPr/>
        </p:nvSpPr>
        <p:spPr>
          <a:xfrm>
            <a:off x="3954969" y="-104782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AA39A-5F1F-41DD-A2BA-D5483F4EFA39}"/>
              </a:ext>
            </a:extLst>
          </p:cNvPr>
          <p:cNvSpPr/>
          <p:nvPr/>
        </p:nvSpPr>
        <p:spPr>
          <a:xfrm>
            <a:off x="1967499" y="-103187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932BD2-6350-4CD5-BA8D-E5181EB0CBE0}"/>
              </a:ext>
            </a:extLst>
          </p:cNvPr>
          <p:cNvSpPr/>
          <p:nvPr/>
        </p:nvSpPr>
        <p:spPr>
          <a:xfrm>
            <a:off x="2635048" y="-103950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DB1D63-B9FF-4B02-84BB-081DBA281D43}"/>
              </a:ext>
            </a:extLst>
          </p:cNvPr>
          <p:cNvSpPr/>
          <p:nvPr/>
        </p:nvSpPr>
        <p:spPr>
          <a:xfrm>
            <a:off x="3285338" y="-103187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D8076F-6C45-4904-95E4-B4F6A726EA8F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52E578-E9AF-4366-AB50-6CC4216BCD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35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31E404-7EC1-46C5-A3A5-13EA047334D2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D2CDF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CD457B-FF43-441C-B1E7-451900D308E7}"/>
              </a:ext>
            </a:extLst>
          </p:cNvPr>
          <p:cNvSpPr txBox="1"/>
          <p:nvPr/>
        </p:nvSpPr>
        <p:spPr>
          <a:xfrm>
            <a:off x="383934" y="611296"/>
            <a:ext cx="450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Stacking</a:t>
            </a:r>
            <a:r>
              <a:rPr lang="ko-KR" altLang="en-US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알고리즘 별 가중치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26D6453-092A-432B-A828-5E93F5DE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53" y="1643204"/>
            <a:ext cx="9644620" cy="425374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4322A98-9465-41CC-A4E4-C5ABE5A690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51000"/>
                    </a14:imgEffect>
                  </a14:imgLayer>
                </a14:imgProps>
              </a:ext>
            </a:extLst>
          </a:blip>
          <a:srcRect l="3441" t="1755" r="56782" b="-1755"/>
          <a:stretch/>
        </p:blipFill>
        <p:spPr>
          <a:xfrm>
            <a:off x="1856961" y="1713020"/>
            <a:ext cx="3836047" cy="425374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00B6F6-5147-4B1B-87AF-2EEEAC9311CF}"/>
              </a:ext>
            </a:extLst>
          </p:cNvPr>
          <p:cNvSpPr/>
          <p:nvPr/>
        </p:nvSpPr>
        <p:spPr>
          <a:xfrm>
            <a:off x="1865283" y="1643204"/>
            <a:ext cx="3827725" cy="197924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619B0F-D41E-45E4-A93E-B8FA6A0DA6AE}"/>
              </a:ext>
            </a:extLst>
          </p:cNvPr>
          <p:cNvSpPr/>
          <p:nvPr/>
        </p:nvSpPr>
        <p:spPr>
          <a:xfrm>
            <a:off x="1857025" y="1828440"/>
            <a:ext cx="3836055" cy="301343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544632-41CE-4BF2-BC09-BD7BD574D2D2}"/>
              </a:ext>
            </a:extLst>
          </p:cNvPr>
          <p:cNvGrpSpPr/>
          <p:nvPr/>
        </p:nvGrpSpPr>
        <p:grpSpPr>
          <a:xfrm>
            <a:off x="1822231" y="4988156"/>
            <a:ext cx="3926249" cy="1538793"/>
            <a:chOff x="1822231" y="4988156"/>
            <a:chExt cx="3926249" cy="1538793"/>
          </a:xfrm>
          <a:solidFill>
            <a:schemeClr val="bg1"/>
          </a:solidFill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49D0ED4-5E8D-4B64-B5CA-E73084DF0001}"/>
                </a:ext>
              </a:extLst>
            </p:cNvPr>
            <p:cNvSpPr/>
            <p:nvPr/>
          </p:nvSpPr>
          <p:spPr>
            <a:xfrm>
              <a:off x="1857025" y="5027108"/>
              <a:ext cx="3836049" cy="105507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7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789695-0274-42BF-B352-AFF5E7D4BA8A}"/>
                </a:ext>
              </a:extLst>
            </p:cNvPr>
            <p:cNvSpPr txBox="1"/>
            <p:nvPr/>
          </p:nvSpPr>
          <p:spPr>
            <a:xfrm rot="5400000">
              <a:off x="1182100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6ABF151-B07C-4DFF-95D7-139D6B7DDA6D}"/>
                </a:ext>
              </a:extLst>
            </p:cNvPr>
            <p:cNvSpPr txBox="1"/>
            <p:nvPr/>
          </p:nvSpPr>
          <p:spPr>
            <a:xfrm rot="5400000">
              <a:off x="1442358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5783597-1932-4D5D-B14C-CE2CA3D027B5}"/>
                </a:ext>
              </a:extLst>
            </p:cNvPr>
            <p:cNvSpPr txBox="1"/>
            <p:nvPr/>
          </p:nvSpPr>
          <p:spPr>
            <a:xfrm rot="5400000">
              <a:off x="1705535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34CA9A-5DF4-4E23-B633-F2EEF2A9F595}"/>
                </a:ext>
              </a:extLst>
            </p:cNvPr>
            <p:cNvSpPr txBox="1"/>
            <p:nvPr/>
          </p:nvSpPr>
          <p:spPr>
            <a:xfrm rot="5400000">
              <a:off x="1965793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A9E8C6-93C1-4001-BD54-6D186872C107}"/>
                </a:ext>
              </a:extLst>
            </p:cNvPr>
            <p:cNvSpPr txBox="1"/>
            <p:nvPr/>
          </p:nvSpPr>
          <p:spPr>
            <a:xfrm rot="5400000">
              <a:off x="2233543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AD95009-4672-4188-AC6E-2BDAEF5BBFC7}"/>
                </a:ext>
              </a:extLst>
            </p:cNvPr>
            <p:cNvSpPr txBox="1"/>
            <p:nvPr/>
          </p:nvSpPr>
          <p:spPr>
            <a:xfrm rot="5400000">
              <a:off x="2493801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606864-22A2-4D93-BA17-A7128C914673}"/>
                </a:ext>
              </a:extLst>
            </p:cNvPr>
            <p:cNvSpPr txBox="1"/>
            <p:nvPr/>
          </p:nvSpPr>
          <p:spPr>
            <a:xfrm rot="5400000">
              <a:off x="2756978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86F8CFB-4AEE-4EFD-9AED-10FB6B39777E}"/>
                </a:ext>
              </a:extLst>
            </p:cNvPr>
            <p:cNvSpPr txBox="1"/>
            <p:nvPr/>
          </p:nvSpPr>
          <p:spPr>
            <a:xfrm rot="5400000">
              <a:off x="3017236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FF47BD0-681A-49B0-A244-93008D009209}"/>
                </a:ext>
              </a:extLst>
            </p:cNvPr>
            <p:cNvSpPr txBox="1"/>
            <p:nvPr/>
          </p:nvSpPr>
          <p:spPr>
            <a:xfrm rot="5400000">
              <a:off x="3279466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1F68F4B-48F5-4568-B008-323B0F16CD7C}"/>
                </a:ext>
              </a:extLst>
            </p:cNvPr>
            <p:cNvSpPr txBox="1"/>
            <p:nvPr/>
          </p:nvSpPr>
          <p:spPr>
            <a:xfrm rot="5400000">
              <a:off x="3539724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3C72402-E24B-4998-BCD1-DCD5B19BC710}"/>
                </a:ext>
              </a:extLst>
            </p:cNvPr>
            <p:cNvSpPr txBox="1"/>
            <p:nvPr/>
          </p:nvSpPr>
          <p:spPr>
            <a:xfrm rot="5400000">
              <a:off x="3802901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AE9EE4-D876-4A8F-8193-BC81B07F1512}"/>
                </a:ext>
              </a:extLst>
            </p:cNvPr>
            <p:cNvSpPr txBox="1"/>
            <p:nvPr/>
          </p:nvSpPr>
          <p:spPr>
            <a:xfrm rot="5400000">
              <a:off x="4063159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1983A61-295D-4E94-8AE6-E78F162D167C}"/>
                </a:ext>
              </a:extLst>
            </p:cNvPr>
            <p:cNvSpPr txBox="1"/>
            <p:nvPr/>
          </p:nvSpPr>
          <p:spPr>
            <a:xfrm rot="5400000">
              <a:off x="4326382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500C1C4-FC36-46E5-8584-5F548AA77861}"/>
                </a:ext>
              </a:extLst>
            </p:cNvPr>
            <p:cNvSpPr txBox="1"/>
            <p:nvPr/>
          </p:nvSpPr>
          <p:spPr>
            <a:xfrm rot="5400000">
              <a:off x="4589559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53146C8-68D3-445C-BC3B-DCF29E8C1E4A}"/>
                </a:ext>
              </a:extLst>
            </p:cNvPr>
            <p:cNvSpPr txBox="1"/>
            <p:nvPr/>
          </p:nvSpPr>
          <p:spPr>
            <a:xfrm rot="5400000">
              <a:off x="4849817" y="5628287"/>
              <a:ext cx="1538793" cy="2585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70" b="0" i="0" u="none" strike="noStrike" kern="1200" cap="none" spc="0" normalizeH="0" baseline="0" noProof="0" dirty="0">
                  <a:ln>
                    <a:noFill/>
                  </a:ln>
                  <a:solidFill>
                    <a:srgbClr val="3B27C4"/>
                  </a:solidFill>
                  <a:effectLst/>
                  <a:uLnTx/>
                  <a:uFillTx/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2020 -12-2</a:t>
              </a: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E3C248-9CF8-4DC9-8040-638344262675}"/>
              </a:ext>
            </a:extLst>
          </p:cNvPr>
          <p:cNvSpPr/>
          <p:nvPr/>
        </p:nvSpPr>
        <p:spPr>
          <a:xfrm>
            <a:off x="1833923" y="4841871"/>
            <a:ext cx="3873194" cy="175002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BB0915-357D-40BD-A232-34AF17263B35}"/>
              </a:ext>
            </a:extLst>
          </p:cNvPr>
          <p:cNvCxnSpPr>
            <a:cxnSpLocks/>
          </p:cNvCxnSpPr>
          <p:nvPr/>
        </p:nvCxnSpPr>
        <p:spPr>
          <a:xfrm>
            <a:off x="1857025" y="1315026"/>
            <a:ext cx="0" cy="4888651"/>
          </a:xfrm>
          <a:prstGeom prst="line">
            <a:avLst/>
          </a:prstGeom>
          <a:ln w="19050">
            <a:solidFill>
              <a:srgbClr val="3B2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D64057A-40E2-4733-B8C6-52654FB212A1}"/>
              </a:ext>
            </a:extLst>
          </p:cNvPr>
          <p:cNvCxnSpPr>
            <a:cxnSpLocks/>
          </p:cNvCxnSpPr>
          <p:nvPr/>
        </p:nvCxnSpPr>
        <p:spPr>
          <a:xfrm>
            <a:off x="5693139" y="1315026"/>
            <a:ext cx="0" cy="4888650"/>
          </a:xfrm>
          <a:prstGeom prst="line">
            <a:avLst/>
          </a:prstGeom>
          <a:ln w="19050">
            <a:solidFill>
              <a:srgbClr val="3B2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E693241-E1EE-4E9B-9CDF-0D179FD6122C}"/>
              </a:ext>
            </a:extLst>
          </p:cNvPr>
          <p:cNvCxnSpPr>
            <a:cxnSpLocks/>
          </p:cNvCxnSpPr>
          <p:nvPr/>
        </p:nvCxnSpPr>
        <p:spPr>
          <a:xfrm>
            <a:off x="1865270" y="1480492"/>
            <a:ext cx="3827738" cy="0"/>
          </a:xfrm>
          <a:prstGeom prst="straightConnector1">
            <a:avLst/>
          </a:prstGeom>
          <a:ln w="38100">
            <a:solidFill>
              <a:srgbClr val="B0A7E7">
                <a:alpha val="54000"/>
              </a:srgb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F81F105-8CB0-4D9C-823B-196D6A153FAD}"/>
              </a:ext>
            </a:extLst>
          </p:cNvPr>
          <p:cNvSpPr txBox="1"/>
          <p:nvPr/>
        </p:nvSpPr>
        <p:spPr>
          <a:xfrm>
            <a:off x="3405566" y="1258946"/>
            <a:ext cx="19571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WEIGHT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D3AE33-5AD7-4257-926E-B97163175539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A27974-507F-4CED-A0F7-370815D1C108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0160A99-77F2-4DE8-95CB-53E58E31A5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40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9B2E0D-3489-42EF-9F53-3A3C0EF85D92}"/>
              </a:ext>
            </a:extLst>
          </p:cNvPr>
          <p:cNvSpPr txBox="1"/>
          <p:nvPr/>
        </p:nvSpPr>
        <p:spPr>
          <a:xfrm>
            <a:off x="9950209" y="6406282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182611F-33DE-4A0C-9D56-B6FF37A6F565}"/>
              </a:ext>
            </a:extLst>
          </p:cNvPr>
          <p:cNvSpPr/>
          <p:nvPr/>
        </p:nvSpPr>
        <p:spPr>
          <a:xfrm>
            <a:off x="614600" y="-103187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DECC3C4-98E1-4266-80A7-FDCFF4401B0A}"/>
              </a:ext>
            </a:extLst>
          </p:cNvPr>
          <p:cNvSpPr/>
          <p:nvPr/>
        </p:nvSpPr>
        <p:spPr>
          <a:xfrm>
            <a:off x="1281597" y="-103187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A48895-6E7A-415A-AEC2-3824C5C6EB8D}"/>
              </a:ext>
            </a:extLst>
          </p:cNvPr>
          <p:cNvSpPr/>
          <p:nvPr/>
        </p:nvSpPr>
        <p:spPr>
          <a:xfrm>
            <a:off x="3954969" y="-104782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030EB13-A311-4511-8F8D-FFC15C18168E}"/>
              </a:ext>
            </a:extLst>
          </p:cNvPr>
          <p:cNvSpPr/>
          <p:nvPr/>
        </p:nvSpPr>
        <p:spPr>
          <a:xfrm>
            <a:off x="1967499" y="-103187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DDE85CB-232F-4782-A71D-7310BBB4D80C}"/>
              </a:ext>
            </a:extLst>
          </p:cNvPr>
          <p:cNvSpPr/>
          <p:nvPr/>
        </p:nvSpPr>
        <p:spPr>
          <a:xfrm>
            <a:off x="2635048" y="-103950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328BB6-CFB7-456D-9BA6-4A5DC358138B}"/>
              </a:ext>
            </a:extLst>
          </p:cNvPr>
          <p:cNvSpPr/>
          <p:nvPr/>
        </p:nvSpPr>
        <p:spPr>
          <a:xfrm>
            <a:off x="3285338" y="-103187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6CA9AE-D087-40FE-87A2-B522827F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53" y="1643204"/>
            <a:ext cx="9644620" cy="4253740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3087787-EDFE-4D89-901F-4D7B4B4726F4}"/>
              </a:ext>
            </a:extLst>
          </p:cNvPr>
          <p:cNvGrpSpPr/>
          <p:nvPr/>
        </p:nvGrpSpPr>
        <p:grpSpPr>
          <a:xfrm>
            <a:off x="8150531" y="934784"/>
            <a:ext cx="1813418" cy="5216829"/>
            <a:chOff x="8150531" y="934784"/>
            <a:chExt cx="1813418" cy="52168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FBECC1-BE17-4BED-9426-2394E1FEE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51000"/>
                      </a14:imgEffect>
                    </a14:imgLayer>
                  </a14:imgProps>
                </a:ext>
              </a:extLst>
            </a:blip>
            <a:srcRect l="68701" t="1755" r="12798" b="-1755"/>
            <a:stretch/>
          </p:blipFill>
          <p:spPr>
            <a:xfrm>
              <a:off x="8150531" y="1713020"/>
              <a:ext cx="1784216" cy="4253740"/>
            </a:xfrm>
            <a:prstGeom prst="rect">
              <a:avLst/>
            </a:prstGeom>
          </p:spPr>
        </p:pic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9C5241C-3E08-4238-AF88-A69D1536DA40}"/>
                </a:ext>
              </a:extLst>
            </p:cNvPr>
            <p:cNvCxnSpPr/>
            <p:nvPr/>
          </p:nvCxnSpPr>
          <p:spPr>
            <a:xfrm>
              <a:off x="8150531" y="1474812"/>
              <a:ext cx="1784215" cy="0"/>
            </a:xfrm>
            <a:prstGeom prst="straightConnector1">
              <a:avLst/>
            </a:prstGeom>
            <a:ln w="38100">
              <a:solidFill>
                <a:srgbClr val="B0A7E7">
                  <a:alpha val="54000"/>
                </a:srgbClr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9CE2EE3-7B58-46D6-9F22-ABFE37125825}"/>
                </a:ext>
              </a:extLst>
            </p:cNvPr>
            <p:cNvGrpSpPr/>
            <p:nvPr/>
          </p:nvGrpSpPr>
          <p:grpSpPr>
            <a:xfrm>
              <a:off x="8160877" y="934784"/>
              <a:ext cx="1803072" cy="5216829"/>
              <a:chOff x="8143303" y="986848"/>
              <a:chExt cx="1803072" cy="5216829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8567E4F-9D59-4476-BE12-D7112C7C74D9}"/>
                  </a:ext>
                </a:extLst>
              </p:cNvPr>
              <p:cNvSpPr/>
              <p:nvPr/>
            </p:nvSpPr>
            <p:spPr>
              <a:xfrm>
                <a:off x="8150544" y="1746754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67DAD3E-25DF-46AF-9856-526BC2A76A98}"/>
                  </a:ext>
                </a:extLst>
              </p:cNvPr>
              <p:cNvSpPr/>
              <p:nvPr/>
            </p:nvSpPr>
            <p:spPr>
              <a:xfrm>
                <a:off x="8150544" y="4928326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28081C8A-C1AD-4033-A59A-43E491FC2578}"/>
                  </a:ext>
                </a:extLst>
              </p:cNvPr>
              <p:cNvGrpSpPr/>
              <p:nvPr/>
            </p:nvGrpSpPr>
            <p:grpSpPr>
              <a:xfrm>
                <a:off x="8143303" y="986848"/>
                <a:ext cx="1803072" cy="5216829"/>
                <a:chOff x="8072985" y="1208233"/>
                <a:chExt cx="1663249" cy="4812277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35554E7-B5D3-48F5-9A2D-E5CB310DDDCB}"/>
                    </a:ext>
                  </a:extLst>
                </p:cNvPr>
                <p:cNvSpPr txBox="1"/>
                <p:nvPr/>
              </p:nvSpPr>
              <p:spPr>
                <a:xfrm>
                  <a:off x="8586806" y="1408357"/>
                  <a:ext cx="839707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 ExtraBold" panose="020B0600000101010101" pitchFamily="34" charset="-127"/>
                      <a:ea typeface="나눔스퀘어OTF_ac ExtraBold" panose="020B0600000101010101" pitchFamily="34" charset="-127"/>
                    </a:rPr>
                    <a:t>WEIGHT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761C309-8659-4C3D-8A81-63AD461AFD89}"/>
                    </a:ext>
                  </a:extLst>
                </p:cNvPr>
                <p:cNvSpPr/>
                <p:nvPr/>
              </p:nvSpPr>
              <p:spPr>
                <a:xfrm>
                  <a:off x="8079649" y="1984562"/>
                  <a:ext cx="1645830" cy="2859497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DD9B4687-62B4-45F7-8646-E66F6F3A62F8}"/>
                    </a:ext>
                  </a:extLst>
                </p:cNvPr>
                <p:cNvSpPr/>
                <p:nvPr/>
              </p:nvSpPr>
              <p:spPr>
                <a:xfrm>
                  <a:off x="8079649" y="4935181"/>
                  <a:ext cx="1645827" cy="973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6250113-9165-403D-83F6-41532FCF3DD3}"/>
                    </a:ext>
                  </a:extLst>
                </p:cNvPr>
                <p:cNvSpPr txBox="1"/>
                <p:nvPr/>
              </p:nvSpPr>
              <p:spPr>
                <a:xfrm rot="5400000">
                  <a:off x="7643885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2020 -12-27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87A2401-9D87-41BA-A65C-5D1DB8688410}"/>
                    </a:ext>
                  </a:extLst>
                </p:cNvPr>
                <p:cNvSpPr txBox="1"/>
                <p:nvPr/>
              </p:nvSpPr>
              <p:spPr>
                <a:xfrm rot="5400000">
                  <a:off x="8351806" y="5339813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2020 -01-02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9FE90BA-40D6-4734-9B79-0562FDD4312B}"/>
                    </a:ext>
                  </a:extLst>
                </p:cNvPr>
                <p:cNvSpPr txBox="1"/>
                <p:nvPr/>
              </p:nvSpPr>
              <p:spPr>
                <a:xfrm rot="5400000">
                  <a:off x="8113679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2020 -12-31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4234786-7150-4346-B608-848C1640D851}"/>
                    </a:ext>
                  </a:extLst>
                </p:cNvPr>
                <p:cNvSpPr txBox="1"/>
                <p:nvPr/>
              </p:nvSpPr>
              <p:spPr>
                <a:xfrm rot="5400000">
                  <a:off x="8598271" y="5339813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2020 -01-04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39F092C-F962-4C3B-BBBC-E14066F049D0}"/>
                    </a:ext>
                  </a:extLst>
                </p:cNvPr>
                <p:cNvSpPr txBox="1"/>
                <p:nvPr/>
              </p:nvSpPr>
              <p:spPr>
                <a:xfrm rot="5400000">
                  <a:off x="8838811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2020 -01-06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11A48EF-74C6-47A0-B69D-5FE432668611}"/>
                    </a:ext>
                  </a:extLst>
                </p:cNvPr>
                <p:cNvSpPr txBox="1"/>
                <p:nvPr/>
              </p:nvSpPr>
              <p:spPr>
                <a:xfrm rot="5400000">
                  <a:off x="9080007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2020 -01-08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4217F23-B402-4CA5-A7C9-844AED27774B}"/>
                    </a:ext>
                  </a:extLst>
                </p:cNvPr>
                <p:cNvSpPr txBox="1"/>
                <p:nvPr/>
              </p:nvSpPr>
              <p:spPr>
                <a:xfrm rot="5400000">
                  <a:off x="7875308" y="5339813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2020 -12-29</a:t>
                  </a:r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D51ADE19-D3C7-434B-9F09-0404F1B7B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9649" y="1208233"/>
                  <a:ext cx="0" cy="4812277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84559677-A49D-4ECB-8BB6-903349EB6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25504" y="1243672"/>
                  <a:ext cx="0" cy="4776837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F995D2A-A925-475D-B94B-7D0B4A3DE8D0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CCA921-01EF-4DFE-A2B8-54805E2A10C2}"/>
              </a:ext>
            </a:extLst>
          </p:cNvPr>
          <p:cNvSpPr txBox="1"/>
          <p:nvPr/>
        </p:nvSpPr>
        <p:spPr>
          <a:xfrm>
            <a:off x="383934" y="611296"/>
            <a:ext cx="450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Stacking</a:t>
            </a:r>
            <a:r>
              <a:rPr lang="ko-KR" altLang="en-US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알고리즘 별 가중치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1F1D163-BE2E-4F0F-A14E-BF9082CB70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85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B722016-10F0-4DB7-A0FD-82BC8F555960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90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1293960-82FC-4CD9-B263-E4BB720F285E}"/>
              </a:ext>
            </a:extLst>
          </p:cNvPr>
          <p:cNvGrpSpPr/>
          <p:nvPr/>
        </p:nvGrpSpPr>
        <p:grpSpPr>
          <a:xfrm>
            <a:off x="1524553" y="1258946"/>
            <a:ext cx="9644620" cy="5268003"/>
            <a:chOff x="1524553" y="1258946"/>
            <a:chExt cx="9644620" cy="5268003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CD71467-877A-4ADA-9D85-6167E25C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553" y="1643204"/>
              <a:ext cx="9644620" cy="4253740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AC85320-A14C-42DE-814D-EE891234C975}"/>
                </a:ext>
              </a:extLst>
            </p:cNvPr>
            <p:cNvGrpSpPr/>
            <p:nvPr/>
          </p:nvGrpSpPr>
          <p:grpSpPr>
            <a:xfrm>
              <a:off x="1828386" y="1258946"/>
              <a:ext cx="3913938" cy="5268003"/>
              <a:chOff x="1828386" y="1258946"/>
              <a:chExt cx="3913938" cy="5268003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72EE701-F3B3-45CD-8DA9-4375115255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6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6000" contrast="51000"/>
                        </a14:imgEffect>
                      </a14:imgLayer>
                    </a14:imgProps>
                  </a:ext>
                </a:extLst>
              </a:blip>
              <a:srcRect l="3441" t="1755" r="56782" b="-1755"/>
              <a:stretch/>
            </p:blipFill>
            <p:spPr>
              <a:xfrm>
                <a:off x="1856961" y="1713020"/>
                <a:ext cx="3836047" cy="4253740"/>
              </a:xfrm>
              <a:prstGeom prst="rect">
                <a:avLst/>
              </a:prstGeom>
            </p:spPr>
          </p:pic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47C22A3-C784-4664-A42B-AD7E2114A932}"/>
                  </a:ext>
                </a:extLst>
              </p:cNvPr>
              <p:cNvSpPr/>
              <p:nvPr/>
            </p:nvSpPr>
            <p:spPr>
              <a:xfrm>
                <a:off x="1865283" y="1643204"/>
                <a:ext cx="3827725" cy="197924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6EC262C-AF1B-4469-97B9-F9F60F5FDEB9}"/>
                  </a:ext>
                </a:extLst>
              </p:cNvPr>
              <p:cNvSpPr/>
              <p:nvPr/>
            </p:nvSpPr>
            <p:spPr>
              <a:xfrm>
                <a:off x="1857025" y="1828440"/>
                <a:ext cx="3836055" cy="3013431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9AA8E3BC-FC74-4ADF-9E69-0F566B2B5110}"/>
                  </a:ext>
                </a:extLst>
              </p:cNvPr>
              <p:cNvGrpSpPr/>
              <p:nvPr/>
            </p:nvGrpSpPr>
            <p:grpSpPr>
              <a:xfrm>
                <a:off x="1828386" y="4988156"/>
                <a:ext cx="3913938" cy="1538793"/>
                <a:chOff x="1828386" y="4988156"/>
                <a:chExt cx="3913938" cy="1538793"/>
              </a:xfrm>
              <a:solidFill>
                <a:schemeClr val="bg1"/>
              </a:solidFill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7EF59419-EBE4-4F63-BDC5-A737E7EF169B}"/>
                    </a:ext>
                  </a:extLst>
                </p:cNvPr>
                <p:cNvSpPr/>
                <p:nvPr/>
              </p:nvSpPr>
              <p:spPr>
                <a:xfrm>
                  <a:off x="1857025" y="5027108"/>
                  <a:ext cx="3836049" cy="1055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92EF5F3-70C0-493B-936A-163D5ED2750B}"/>
                    </a:ext>
                  </a:extLst>
                </p:cNvPr>
                <p:cNvSpPr txBox="1"/>
                <p:nvPr/>
              </p:nvSpPr>
              <p:spPr>
                <a:xfrm rot="5400000">
                  <a:off x="1182100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F62FA7B-5427-4D90-BFA4-9F600260CE0E}"/>
                    </a:ext>
                  </a:extLst>
                </p:cNvPr>
                <p:cNvSpPr txBox="1"/>
                <p:nvPr/>
              </p:nvSpPr>
              <p:spPr>
                <a:xfrm rot="5400000">
                  <a:off x="1442358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F66F7B-C7A3-4989-86EE-BCB7FEB59BA9}"/>
                    </a:ext>
                  </a:extLst>
                </p:cNvPr>
                <p:cNvSpPr txBox="1"/>
                <p:nvPr/>
              </p:nvSpPr>
              <p:spPr>
                <a:xfrm rot="5400000">
                  <a:off x="1705535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C172D81-2321-43EF-8EDD-97FE520683AC}"/>
                    </a:ext>
                  </a:extLst>
                </p:cNvPr>
                <p:cNvSpPr txBox="1"/>
                <p:nvPr/>
              </p:nvSpPr>
              <p:spPr>
                <a:xfrm rot="5400000">
                  <a:off x="1965793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68F5568-B903-4B62-BEF5-525644F30E2D}"/>
                    </a:ext>
                  </a:extLst>
                </p:cNvPr>
                <p:cNvSpPr txBox="1"/>
                <p:nvPr/>
              </p:nvSpPr>
              <p:spPr>
                <a:xfrm rot="5400000">
                  <a:off x="2233543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03089C9-88C8-4A16-B391-76077B2AFFC8}"/>
                    </a:ext>
                  </a:extLst>
                </p:cNvPr>
                <p:cNvSpPr txBox="1"/>
                <p:nvPr/>
              </p:nvSpPr>
              <p:spPr>
                <a:xfrm rot="5400000">
                  <a:off x="2493801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EADEB99-6B96-4952-9A4E-EE1815486C3B}"/>
                    </a:ext>
                  </a:extLst>
                </p:cNvPr>
                <p:cNvSpPr txBox="1"/>
                <p:nvPr/>
              </p:nvSpPr>
              <p:spPr>
                <a:xfrm rot="5400000">
                  <a:off x="2756978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D1C5B72-8E75-4E4C-B7C9-97770DA13068}"/>
                    </a:ext>
                  </a:extLst>
                </p:cNvPr>
                <p:cNvSpPr txBox="1"/>
                <p:nvPr/>
              </p:nvSpPr>
              <p:spPr>
                <a:xfrm rot="5400000">
                  <a:off x="3017236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137FC0C-2242-4F12-84D9-13FA76480EE5}"/>
                    </a:ext>
                  </a:extLst>
                </p:cNvPr>
                <p:cNvSpPr txBox="1"/>
                <p:nvPr/>
              </p:nvSpPr>
              <p:spPr>
                <a:xfrm rot="5400000">
                  <a:off x="3279466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4D0E193-21FE-4A60-9264-A11FA65FEC89}"/>
                    </a:ext>
                  </a:extLst>
                </p:cNvPr>
                <p:cNvSpPr txBox="1"/>
                <p:nvPr/>
              </p:nvSpPr>
              <p:spPr>
                <a:xfrm rot="5400000">
                  <a:off x="3539724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935B75-1629-406D-AB63-DAF3C2CA38D5}"/>
                    </a:ext>
                  </a:extLst>
                </p:cNvPr>
                <p:cNvSpPr txBox="1"/>
                <p:nvPr/>
              </p:nvSpPr>
              <p:spPr>
                <a:xfrm rot="5400000">
                  <a:off x="3802901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169E9F8-C9B0-44A4-A0CA-8508B5308990}"/>
                    </a:ext>
                  </a:extLst>
                </p:cNvPr>
                <p:cNvSpPr txBox="1"/>
                <p:nvPr/>
              </p:nvSpPr>
              <p:spPr>
                <a:xfrm rot="5400000">
                  <a:off x="4063159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ADA77D9-BC3C-4E89-A770-26CFA3FE46D0}"/>
                    </a:ext>
                  </a:extLst>
                </p:cNvPr>
                <p:cNvSpPr txBox="1"/>
                <p:nvPr/>
              </p:nvSpPr>
              <p:spPr>
                <a:xfrm rot="5400000">
                  <a:off x="4326382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ECB412E-26D4-436C-A85E-6D71F7CA9296}"/>
                    </a:ext>
                  </a:extLst>
                </p:cNvPr>
                <p:cNvSpPr txBox="1"/>
                <p:nvPr/>
              </p:nvSpPr>
              <p:spPr>
                <a:xfrm rot="5400000">
                  <a:off x="4589559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BCCB16-1A0D-456E-BC28-ADAADDB5C73B}"/>
                    </a:ext>
                  </a:extLst>
                </p:cNvPr>
                <p:cNvSpPr txBox="1"/>
                <p:nvPr/>
              </p:nvSpPr>
              <p:spPr>
                <a:xfrm rot="5400000">
                  <a:off x="4849817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76026C45-E9E2-44E4-8F0C-126A5E9C9A44}"/>
                  </a:ext>
                </a:extLst>
              </p:cNvPr>
              <p:cNvSpPr/>
              <p:nvPr/>
            </p:nvSpPr>
            <p:spPr>
              <a:xfrm>
                <a:off x="1833923" y="4841871"/>
                <a:ext cx="3873194" cy="17500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C7734F-4600-4A2D-9073-1E552EFDF8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025" y="1315026"/>
                <a:ext cx="0" cy="4888651"/>
              </a:xfrm>
              <a:prstGeom prst="line">
                <a:avLst/>
              </a:prstGeom>
              <a:ln w="19050">
                <a:solidFill>
                  <a:srgbClr val="3B27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B88D8BC9-7490-4CD3-A05F-CC72B0390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139" y="1315026"/>
                <a:ext cx="0" cy="4888650"/>
              </a:xfrm>
              <a:prstGeom prst="line">
                <a:avLst/>
              </a:prstGeom>
              <a:ln w="19050">
                <a:solidFill>
                  <a:srgbClr val="3B27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F3A17D7E-79E1-4381-9F62-67BE4C729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5270" y="1480492"/>
                <a:ext cx="3827738" cy="0"/>
              </a:xfrm>
              <a:prstGeom prst="straightConnector1">
                <a:avLst/>
              </a:prstGeom>
              <a:ln w="38100">
                <a:solidFill>
                  <a:srgbClr val="B0A7E7">
                    <a:alpha val="54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599385A-6908-4D76-9220-91C1F4E2C3BB}"/>
                  </a:ext>
                </a:extLst>
              </p:cNvPr>
              <p:cNvSpPr txBox="1"/>
              <p:nvPr/>
            </p:nvSpPr>
            <p:spPr>
              <a:xfrm>
                <a:off x="3405566" y="1258946"/>
                <a:ext cx="1957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27C4"/>
                    </a:solidFill>
                    <a:effectLst/>
                    <a:uLnTx/>
                    <a:uFillTx/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WEIGHT</a:t>
                </a:r>
              </a:p>
            </p:txBody>
          </p: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158935B-B296-4805-8872-5698E51CB69B}"/>
              </a:ext>
            </a:extLst>
          </p:cNvPr>
          <p:cNvGrpSpPr/>
          <p:nvPr/>
        </p:nvGrpSpPr>
        <p:grpSpPr>
          <a:xfrm>
            <a:off x="8150531" y="1267712"/>
            <a:ext cx="1813418" cy="4883902"/>
            <a:chOff x="8150531" y="1267712"/>
            <a:chExt cx="1813418" cy="4883902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E9A7E83-0E64-4325-93BD-3E95B55E2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51000"/>
                      </a14:imgEffect>
                    </a14:imgLayer>
                  </a14:imgProps>
                </a:ext>
              </a:extLst>
            </a:blip>
            <a:srcRect l="68701" t="1755" r="12798" b="-1755"/>
            <a:stretch/>
          </p:blipFill>
          <p:spPr>
            <a:xfrm>
              <a:off x="8150531" y="1713020"/>
              <a:ext cx="1784216" cy="4253740"/>
            </a:xfrm>
            <a:prstGeom prst="rect">
              <a:avLst/>
            </a:prstGeom>
          </p:spPr>
        </p:pic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B91AB1F-8376-4D47-85FE-74E76887C52D}"/>
                </a:ext>
              </a:extLst>
            </p:cNvPr>
            <p:cNvCxnSpPr/>
            <p:nvPr/>
          </p:nvCxnSpPr>
          <p:spPr>
            <a:xfrm>
              <a:off x="8150531" y="1474812"/>
              <a:ext cx="1784215" cy="0"/>
            </a:xfrm>
            <a:prstGeom prst="straightConnector1">
              <a:avLst/>
            </a:prstGeom>
            <a:ln w="38100">
              <a:solidFill>
                <a:srgbClr val="B0A7E7">
                  <a:alpha val="54000"/>
                </a:srgbClr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B906EE5E-92FD-4E73-85C5-A8B4461589D1}"/>
                </a:ext>
              </a:extLst>
            </p:cNvPr>
            <p:cNvGrpSpPr/>
            <p:nvPr/>
          </p:nvGrpSpPr>
          <p:grpSpPr>
            <a:xfrm>
              <a:off x="8160877" y="1267712"/>
              <a:ext cx="1803072" cy="4883902"/>
              <a:chOff x="8143303" y="1319776"/>
              <a:chExt cx="1803072" cy="4883902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926AF1E-395E-4419-81CD-7404C8248F92}"/>
                  </a:ext>
                </a:extLst>
              </p:cNvPr>
              <p:cNvSpPr/>
              <p:nvPr/>
            </p:nvSpPr>
            <p:spPr>
              <a:xfrm>
                <a:off x="8150544" y="1746754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628D65F0-6DEA-405C-914E-1862DFA29020}"/>
                  </a:ext>
                </a:extLst>
              </p:cNvPr>
              <p:cNvSpPr/>
              <p:nvPr/>
            </p:nvSpPr>
            <p:spPr>
              <a:xfrm>
                <a:off x="8150544" y="4928326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E77B6037-E6BD-4206-9279-7B06ED85AD64}"/>
                  </a:ext>
                </a:extLst>
              </p:cNvPr>
              <p:cNvGrpSpPr/>
              <p:nvPr/>
            </p:nvGrpSpPr>
            <p:grpSpPr>
              <a:xfrm>
                <a:off x="8143303" y="1319776"/>
                <a:ext cx="1803072" cy="4883902"/>
                <a:chOff x="8072985" y="1515343"/>
                <a:chExt cx="1663249" cy="4505167"/>
              </a:xfrm>
            </p:grpSpPr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0C50206-8548-40C4-8948-55E72A4C27A9}"/>
                    </a:ext>
                  </a:extLst>
                </p:cNvPr>
                <p:cNvSpPr txBox="1"/>
                <p:nvPr/>
              </p:nvSpPr>
              <p:spPr>
                <a:xfrm>
                  <a:off x="8581011" y="1515343"/>
                  <a:ext cx="839707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 ExtraBold" panose="020B0600000101010101" pitchFamily="34" charset="-127"/>
                      <a:ea typeface="나눔스퀘어OTF_ac ExtraBold" panose="020B0600000101010101" pitchFamily="34" charset="-127"/>
                    </a:rPr>
                    <a:t>WEIGHT</a:t>
                  </a:r>
                </a:p>
              </p:txBody>
            </p:sp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66625E56-2D6B-4864-BAB6-FB24ACC8A8B8}"/>
                    </a:ext>
                  </a:extLst>
                </p:cNvPr>
                <p:cNvSpPr/>
                <p:nvPr/>
              </p:nvSpPr>
              <p:spPr>
                <a:xfrm>
                  <a:off x="8079649" y="1984562"/>
                  <a:ext cx="1645830" cy="2859497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950AACD5-A82A-4FC5-ACA6-DED0EEE8B780}"/>
                    </a:ext>
                  </a:extLst>
                </p:cNvPr>
                <p:cNvSpPr/>
                <p:nvPr/>
              </p:nvSpPr>
              <p:spPr>
                <a:xfrm>
                  <a:off x="8079649" y="4935181"/>
                  <a:ext cx="1645827" cy="973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26A78C42-B9F7-43FF-AB28-08B7E18B989F}"/>
                    </a:ext>
                  </a:extLst>
                </p:cNvPr>
                <p:cNvSpPr txBox="1"/>
                <p:nvPr/>
              </p:nvSpPr>
              <p:spPr>
                <a:xfrm rot="5400000">
                  <a:off x="7643885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2020 -12-27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7361C3A3-EBAE-48D8-889B-69B275A93D1D}"/>
                    </a:ext>
                  </a:extLst>
                </p:cNvPr>
                <p:cNvSpPr txBox="1"/>
                <p:nvPr/>
              </p:nvSpPr>
              <p:spPr>
                <a:xfrm rot="5400000">
                  <a:off x="8351806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2020 -01-02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E58EDA4-B385-4E20-AB74-72E16992B02C}"/>
                    </a:ext>
                  </a:extLst>
                </p:cNvPr>
                <p:cNvSpPr txBox="1"/>
                <p:nvPr/>
              </p:nvSpPr>
              <p:spPr>
                <a:xfrm rot="5400000">
                  <a:off x="8113679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2020 -12-31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64A4E49-0BEE-4E29-9026-BB40963E2DCD}"/>
                    </a:ext>
                  </a:extLst>
                </p:cNvPr>
                <p:cNvSpPr txBox="1"/>
                <p:nvPr/>
              </p:nvSpPr>
              <p:spPr>
                <a:xfrm rot="5400000">
                  <a:off x="8598271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2020 -01-04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1E6565A-374F-49D5-A73A-CDC3CCE1C0F6}"/>
                    </a:ext>
                  </a:extLst>
                </p:cNvPr>
                <p:cNvSpPr txBox="1"/>
                <p:nvPr/>
              </p:nvSpPr>
              <p:spPr>
                <a:xfrm rot="5400000">
                  <a:off x="8838811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2020 -01-06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E4591462-AE1D-445A-A6E5-EA7155F169DB}"/>
                    </a:ext>
                  </a:extLst>
                </p:cNvPr>
                <p:cNvSpPr txBox="1"/>
                <p:nvPr/>
              </p:nvSpPr>
              <p:spPr>
                <a:xfrm rot="5400000">
                  <a:off x="9080007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2020 -01-08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FC3E6E80-C7A3-4E89-B050-D55919ABC69E}"/>
                    </a:ext>
                  </a:extLst>
                </p:cNvPr>
                <p:cNvSpPr txBox="1"/>
                <p:nvPr/>
              </p:nvSpPr>
              <p:spPr>
                <a:xfrm rot="5400000">
                  <a:off x="7875308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2020 -12-29</a:t>
                  </a:r>
                </a:p>
              </p:txBody>
            </p:sp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BAEB7C9A-2056-443D-826C-73620ED24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9649" y="1627876"/>
                  <a:ext cx="0" cy="4392634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F295AC67-CC96-4951-951B-28A2F1058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9292" y="1558988"/>
                  <a:ext cx="16212" cy="4461521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E5955-AF53-42C2-86F7-F87A96432210}"/>
              </a:ext>
            </a:extLst>
          </p:cNvPr>
          <p:cNvSpPr/>
          <p:nvPr/>
        </p:nvSpPr>
        <p:spPr>
          <a:xfrm>
            <a:off x="0" y="1284611"/>
            <a:ext cx="12192000" cy="491587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76F3-B2A9-49ED-8BB6-7E00FF94337D}"/>
              </a:ext>
            </a:extLst>
          </p:cNvPr>
          <p:cNvSpPr txBox="1"/>
          <p:nvPr/>
        </p:nvSpPr>
        <p:spPr>
          <a:xfrm>
            <a:off x="1661660" y="3080830"/>
            <a:ext cx="8347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＂</a:t>
            </a:r>
            <a:r>
              <a:rPr lang="ko-KR" altLang="en-US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앞의 한 달을 잘 맞추었다고 </a:t>
            </a:r>
            <a:endParaRPr lang="en-US" altLang="ko-KR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뒤의 한 달 또한 잘 맞출까</a:t>
            </a:r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ko-KR" altLang="en-US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000FBA6-0946-4C53-B1DC-36921453D9DA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FFB1044-4BA9-4DD9-9CD3-8F3946D4D816}"/>
              </a:ext>
            </a:extLst>
          </p:cNvPr>
          <p:cNvSpPr txBox="1"/>
          <p:nvPr/>
        </p:nvSpPr>
        <p:spPr>
          <a:xfrm>
            <a:off x="383934" y="611296"/>
            <a:ext cx="450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Stacking</a:t>
            </a:r>
            <a:r>
              <a:rPr lang="ko-KR" altLang="en-US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알고리즘 별 가중치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4A3983A-CE23-407E-9818-BF6F6C943F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7045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AC2A6719-D6CB-4A90-B914-7A04EF6D047B}"/>
              </a:ext>
            </a:extLst>
          </p:cNvPr>
          <p:cNvGrpSpPr/>
          <p:nvPr/>
        </p:nvGrpSpPr>
        <p:grpSpPr>
          <a:xfrm>
            <a:off x="1524553" y="1258946"/>
            <a:ext cx="9644620" cy="5268003"/>
            <a:chOff x="1524553" y="1258946"/>
            <a:chExt cx="9644620" cy="5268003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9AA9987-2322-47A5-AD67-5F28EAA3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553" y="1643204"/>
              <a:ext cx="9644620" cy="4253740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76EA3E1-C96F-416F-A529-E5B94D73E493}"/>
                </a:ext>
              </a:extLst>
            </p:cNvPr>
            <p:cNvGrpSpPr/>
            <p:nvPr/>
          </p:nvGrpSpPr>
          <p:grpSpPr>
            <a:xfrm>
              <a:off x="1828386" y="1258946"/>
              <a:ext cx="3913938" cy="5268003"/>
              <a:chOff x="1828386" y="1258946"/>
              <a:chExt cx="3913938" cy="5268003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A2A21863-CF99-48A5-A984-3CBC75F00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6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6000" contrast="51000"/>
                        </a14:imgEffect>
                      </a14:imgLayer>
                    </a14:imgProps>
                  </a:ext>
                </a:extLst>
              </a:blip>
              <a:srcRect l="3441" t="1755" r="56782" b="-1755"/>
              <a:stretch/>
            </p:blipFill>
            <p:spPr>
              <a:xfrm>
                <a:off x="1856961" y="1713020"/>
                <a:ext cx="3836047" cy="4253740"/>
              </a:xfrm>
              <a:prstGeom prst="rect">
                <a:avLst/>
              </a:prstGeom>
            </p:spPr>
          </p:pic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980E041-5F19-4DD3-9EB2-244C9E23C695}"/>
                  </a:ext>
                </a:extLst>
              </p:cNvPr>
              <p:cNvSpPr/>
              <p:nvPr/>
            </p:nvSpPr>
            <p:spPr>
              <a:xfrm>
                <a:off x="1865283" y="1643204"/>
                <a:ext cx="3827725" cy="197924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33E949B-A8EF-41BA-A394-DEC017C6E8C9}"/>
                  </a:ext>
                </a:extLst>
              </p:cNvPr>
              <p:cNvSpPr/>
              <p:nvPr/>
            </p:nvSpPr>
            <p:spPr>
              <a:xfrm>
                <a:off x="1857025" y="1828440"/>
                <a:ext cx="3836055" cy="3013431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D90F8F0-150E-4EDD-9DE1-B647A8D23994}"/>
                  </a:ext>
                </a:extLst>
              </p:cNvPr>
              <p:cNvGrpSpPr/>
              <p:nvPr/>
            </p:nvGrpSpPr>
            <p:grpSpPr>
              <a:xfrm>
                <a:off x="1828386" y="4988156"/>
                <a:ext cx="3913938" cy="1538793"/>
                <a:chOff x="1828386" y="4988156"/>
                <a:chExt cx="3913938" cy="1538793"/>
              </a:xfrm>
              <a:solidFill>
                <a:schemeClr val="bg1"/>
              </a:solidFill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FD707AA6-AB5C-43B8-877D-222167AF9237}"/>
                    </a:ext>
                  </a:extLst>
                </p:cNvPr>
                <p:cNvSpPr/>
                <p:nvPr/>
              </p:nvSpPr>
              <p:spPr>
                <a:xfrm>
                  <a:off x="1857025" y="5027108"/>
                  <a:ext cx="3836049" cy="10550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5A15EE-5348-48E6-9567-161D8F79990C}"/>
                    </a:ext>
                  </a:extLst>
                </p:cNvPr>
                <p:cNvSpPr txBox="1"/>
                <p:nvPr/>
              </p:nvSpPr>
              <p:spPr>
                <a:xfrm rot="5400000">
                  <a:off x="1182100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77372CC-D0C1-4F00-818F-132A700F9849}"/>
                    </a:ext>
                  </a:extLst>
                </p:cNvPr>
                <p:cNvSpPr txBox="1"/>
                <p:nvPr/>
              </p:nvSpPr>
              <p:spPr>
                <a:xfrm rot="5400000">
                  <a:off x="1442358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DBE6CDE-ADDE-40C3-9CD4-8D6476AB486D}"/>
                    </a:ext>
                  </a:extLst>
                </p:cNvPr>
                <p:cNvSpPr txBox="1"/>
                <p:nvPr/>
              </p:nvSpPr>
              <p:spPr>
                <a:xfrm rot="5400000">
                  <a:off x="1705535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924A8E4-3028-43F8-9C4B-9FF9324A862F}"/>
                    </a:ext>
                  </a:extLst>
                </p:cNvPr>
                <p:cNvSpPr txBox="1"/>
                <p:nvPr/>
              </p:nvSpPr>
              <p:spPr>
                <a:xfrm rot="5400000">
                  <a:off x="1965793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BBCB00D-0CB5-48D4-B2E6-E6724C1FB1E9}"/>
                    </a:ext>
                  </a:extLst>
                </p:cNvPr>
                <p:cNvSpPr txBox="1"/>
                <p:nvPr/>
              </p:nvSpPr>
              <p:spPr>
                <a:xfrm rot="5400000">
                  <a:off x="2233543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D9392E0-3F1A-4352-B0AE-2B92C1332B30}"/>
                    </a:ext>
                  </a:extLst>
                </p:cNvPr>
                <p:cNvSpPr txBox="1"/>
                <p:nvPr/>
              </p:nvSpPr>
              <p:spPr>
                <a:xfrm rot="5400000">
                  <a:off x="2493801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5DD89D2B-4149-4D60-90A8-50C24EA3495E}"/>
                    </a:ext>
                  </a:extLst>
                </p:cNvPr>
                <p:cNvSpPr txBox="1"/>
                <p:nvPr/>
              </p:nvSpPr>
              <p:spPr>
                <a:xfrm rot="5400000">
                  <a:off x="2756978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4A58CE7-C99C-444D-8A6E-2AD7358B9420}"/>
                    </a:ext>
                  </a:extLst>
                </p:cNvPr>
                <p:cNvSpPr txBox="1"/>
                <p:nvPr/>
              </p:nvSpPr>
              <p:spPr>
                <a:xfrm rot="5400000">
                  <a:off x="3017236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03BA198-33D4-416F-AD42-AE2DD5D11825}"/>
                    </a:ext>
                  </a:extLst>
                </p:cNvPr>
                <p:cNvSpPr txBox="1"/>
                <p:nvPr/>
              </p:nvSpPr>
              <p:spPr>
                <a:xfrm rot="5400000">
                  <a:off x="3279466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8D3ED701-1E4D-4695-8EAE-4D261E426ACC}"/>
                    </a:ext>
                  </a:extLst>
                </p:cNvPr>
                <p:cNvSpPr txBox="1"/>
                <p:nvPr/>
              </p:nvSpPr>
              <p:spPr>
                <a:xfrm rot="5400000">
                  <a:off x="3539724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BD692D2-22B5-468E-B805-2826A0756982}"/>
                    </a:ext>
                  </a:extLst>
                </p:cNvPr>
                <p:cNvSpPr txBox="1"/>
                <p:nvPr/>
              </p:nvSpPr>
              <p:spPr>
                <a:xfrm rot="5400000">
                  <a:off x="3802901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5534181-FFA8-4A15-8698-899D532DB8E1}"/>
                    </a:ext>
                  </a:extLst>
                </p:cNvPr>
                <p:cNvSpPr txBox="1"/>
                <p:nvPr/>
              </p:nvSpPr>
              <p:spPr>
                <a:xfrm rot="5400000">
                  <a:off x="4063159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49A01B3-879E-43FC-9DA4-0E5525061AC6}"/>
                    </a:ext>
                  </a:extLst>
                </p:cNvPr>
                <p:cNvSpPr txBox="1"/>
                <p:nvPr/>
              </p:nvSpPr>
              <p:spPr>
                <a:xfrm rot="5400000">
                  <a:off x="4326382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F58CCD7-339B-4AB0-90DA-31112BE943F3}"/>
                    </a:ext>
                  </a:extLst>
                </p:cNvPr>
                <p:cNvSpPr txBox="1"/>
                <p:nvPr/>
              </p:nvSpPr>
              <p:spPr>
                <a:xfrm rot="5400000">
                  <a:off x="4589559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BFA97F2-CFEB-44A7-908F-077EB59C525C}"/>
                    </a:ext>
                  </a:extLst>
                </p:cNvPr>
                <p:cNvSpPr txBox="1"/>
                <p:nvPr/>
              </p:nvSpPr>
              <p:spPr>
                <a:xfrm rot="5400000">
                  <a:off x="4849817" y="5634442"/>
                  <a:ext cx="1538793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</a:t>
                  </a:r>
                </a:p>
              </p:txBody>
            </p: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277584F9-98BE-46F7-BCB8-519E843AAFA8}"/>
                  </a:ext>
                </a:extLst>
              </p:cNvPr>
              <p:cNvSpPr/>
              <p:nvPr/>
            </p:nvSpPr>
            <p:spPr>
              <a:xfrm>
                <a:off x="1833923" y="4841871"/>
                <a:ext cx="3873194" cy="17500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8922CEA0-501C-4F56-9605-1D716B47B0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7025" y="1315026"/>
                <a:ext cx="0" cy="4888651"/>
              </a:xfrm>
              <a:prstGeom prst="line">
                <a:avLst/>
              </a:prstGeom>
              <a:ln w="19050">
                <a:solidFill>
                  <a:srgbClr val="3B27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C5B2A5EA-7A1A-4AEC-9A12-7B02EAC18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139" y="1315026"/>
                <a:ext cx="0" cy="4888650"/>
              </a:xfrm>
              <a:prstGeom prst="line">
                <a:avLst/>
              </a:prstGeom>
              <a:ln w="19050">
                <a:solidFill>
                  <a:srgbClr val="3B27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5E14F8C8-EC3C-4E31-8854-928DBA22B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5270" y="1480492"/>
                <a:ext cx="3827738" cy="0"/>
              </a:xfrm>
              <a:prstGeom prst="straightConnector1">
                <a:avLst/>
              </a:prstGeom>
              <a:ln w="38100">
                <a:solidFill>
                  <a:srgbClr val="B0A7E7">
                    <a:alpha val="54000"/>
                  </a:srgbClr>
                </a:solidFill>
                <a:headEnd type="triangle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F101598-85B9-429A-851A-C017975908EA}"/>
                  </a:ext>
                </a:extLst>
              </p:cNvPr>
              <p:cNvSpPr txBox="1"/>
              <p:nvPr/>
            </p:nvSpPr>
            <p:spPr>
              <a:xfrm>
                <a:off x="3405566" y="1258946"/>
                <a:ext cx="1957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27C4"/>
                    </a:solidFill>
                    <a:effectLst/>
                    <a:uLnTx/>
                    <a:uFillTx/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WEIGHT</a:t>
                </a:r>
              </a:p>
            </p:txBody>
          </p:sp>
        </p:grp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1F2DF14-3248-4D2D-9F49-1C1B583EEFC0}"/>
              </a:ext>
            </a:extLst>
          </p:cNvPr>
          <p:cNvGrpSpPr/>
          <p:nvPr/>
        </p:nvGrpSpPr>
        <p:grpSpPr>
          <a:xfrm>
            <a:off x="8150531" y="1267712"/>
            <a:ext cx="1813418" cy="4883902"/>
            <a:chOff x="8150531" y="1267712"/>
            <a:chExt cx="1813418" cy="4883902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51B086AF-5D77-425C-A1E0-9BFEFFCD1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000" contrast="51000"/>
                      </a14:imgEffect>
                    </a14:imgLayer>
                  </a14:imgProps>
                </a:ext>
              </a:extLst>
            </a:blip>
            <a:srcRect l="68701" t="1755" r="12798" b="-1755"/>
            <a:stretch/>
          </p:blipFill>
          <p:spPr>
            <a:xfrm>
              <a:off x="8150531" y="1713020"/>
              <a:ext cx="1784216" cy="4253740"/>
            </a:xfrm>
            <a:prstGeom prst="rect">
              <a:avLst/>
            </a:prstGeom>
          </p:spPr>
        </p:pic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35847D84-7A78-48D0-9806-FD3878397844}"/>
                </a:ext>
              </a:extLst>
            </p:cNvPr>
            <p:cNvCxnSpPr/>
            <p:nvPr/>
          </p:nvCxnSpPr>
          <p:spPr>
            <a:xfrm>
              <a:off x="8150531" y="1474812"/>
              <a:ext cx="1784215" cy="0"/>
            </a:xfrm>
            <a:prstGeom prst="straightConnector1">
              <a:avLst/>
            </a:prstGeom>
            <a:ln w="38100">
              <a:solidFill>
                <a:srgbClr val="B0A7E7">
                  <a:alpha val="54000"/>
                </a:srgbClr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9B36E7B-F779-4872-ACEC-C19BEAD38568}"/>
                </a:ext>
              </a:extLst>
            </p:cNvPr>
            <p:cNvGrpSpPr/>
            <p:nvPr/>
          </p:nvGrpSpPr>
          <p:grpSpPr>
            <a:xfrm>
              <a:off x="8160877" y="1267712"/>
              <a:ext cx="1803072" cy="4883902"/>
              <a:chOff x="8143303" y="1319776"/>
              <a:chExt cx="1803072" cy="4883902"/>
            </a:xfrm>
          </p:grpSpPr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87F46A9-C2E1-41D7-8F65-BCFBB1D46FAA}"/>
                  </a:ext>
                </a:extLst>
              </p:cNvPr>
              <p:cNvSpPr/>
              <p:nvPr/>
            </p:nvSpPr>
            <p:spPr>
              <a:xfrm>
                <a:off x="8150544" y="1746754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F1C19D22-F96A-44AC-85F6-C67A9CCC337A}"/>
                  </a:ext>
                </a:extLst>
              </p:cNvPr>
              <p:cNvSpPr/>
              <p:nvPr/>
            </p:nvSpPr>
            <p:spPr>
              <a:xfrm>
                <a:off x="8150544" y="4928326"/>
                <a:ext cx="1784203" cy="98782"/>
              </a:xfrm>
              <a:prstGeom prst="rect">
                <a:avLst/>
              </a:prstGeom>
              <a:solidFill>
                <a:srgbClr val="3B27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348CAE30-17C5-40BB-B0BB-3896F468C0C3}"/>
                  </a:ext>
                </a:extLst>
              </p:cNvPr>
              <p:cNvGrpSpPr/>
              <p:nvPr/>
            </p:nvGrpSpPr>
            <p:grpSpPr>
              <a:xfrm>
                <a:off x="8143303" y="1319776"/>
                <a:ext cx="1803072" cy="4883902"/>
                <a:chOff x="8072985" y="1515343"/>
                <a:chExt cx="1663249" cy="4505167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E6D6991-2067-47E3-8E03-D546DAE7D76A}"/>
                    </a:ext>
                  </a:extLst>
                </p:cNvPr>
                <p:cNvSpPr txBox="1"/>
                <p:nvPr/>
              </p:nvSpPr>
              <p:spPr>
                <a:xfrm>
                  <a:off x="8581011" y="1515343"/>
                  <a:ext cx="839707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 ExtraBold" panose="020B0600000101010101" pitchFamily="34" charset="-127"/>
                      <a:ea typeface="나눔스퀘어OTF_ac ExtraBold" panose="020B0600000101010101" pitchFamily="34" charset="-127"/>
                    </a:rPr>
                    <a:t>WEIGHT</a:t>
                  </a: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F5ECB450-4860-4DFA-9AF4-EADC1FE6EF89}"/>
                    </a:ext>
                  </a:extLst>
                </p:cNvPr>
                <p:cNvSpPr/>
                <p:nvPr/>
              </p:nvSpPr>
              <p:spPr>
                <a:xfrm>
                  <a:off x="8079649" y="1984562"/>
                  <a:ext cx="1645830" cy="2859497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37B3D9A-65FA-4B96-BEBC-2F50583D8DAC}"/>
                    </a:ext>
                  </a:extLst>
                </p:cNvPr>
                <p:cNvSpPr/>
                <p:nvPr/>
              </p:nvSpPr>
              <p:spPr>
                <a:xfrm>
                  <a:off x="8079649" y="4935181"/>
                  <a:ext cx="1645827" cy="973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OTF_ac" panose="020B0600000101010101" pitchFamily="34" charset="-127"/>
                    <a:ea typeface="나눔스퀘어OTF_ac" panose="020B0600000101010101" pitchFamily="34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87912CB-4AA5-428A-A417-2D6649253FE7}"/>
                    </a:ext>
                  </a:extLst>
                </p:cNvPr>
                <p:cNvSpPr txBox="1"/>
                <p:nvPr/>
              </p:nvSpPr>
              <p:spPr>
                <a:xfrm rot="5400000">
                  <a:off x="7643885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2020 -12-27</a:t>
                  </a: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877E4A0-29B9-48C5-9446-FD3D4645E266}"/>
                    </a:ext>
                  </a:extLst>
                </p:cNvPr>
                <p:cNvSpPr txBox="1"/>
                <p:nvPr/>
              </p:nvSpPr>
              <p:spPr>
                <a:xfrm rot="5400000">
                  <a:off x="8351806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2020 -01-02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177A7230-2A3D-40D1-B555-3029E0252E98}"/>
                    </a:ext>
                  </a:extLst>
                </p:cNvPr>
                <p:cNvSpPr txBox="1"/>
                <p:nvPr/>
              </p:nvSpPr>
              <p:spPr>
                <a:xfrm rot="5400000">
                  <a:off x="8113679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2020 -12-31</a:t>
                  </a: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358D2E0-075C-4CF1-ACD6-74D673C999FC}"/>
                    </a:ext>
                  </a:extLst>
                </p:cNvPr>
                <p:cNvSpPr txBox="1"/>
                <p:nvPr/>
              </p:nvSpPr>
              <p:spPr>
                <a:xfrm rot="5400000">
                  <a:off x="8598271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2020 -01-04</a:t>
                  </a: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7AE5017-93AD-4DDC-A341-9FE156D51D89}"/>
                    </a:ext>
                  </a:extLst>
                </p:cNvPr>
                <p:cNvSpPr txBox="1"/>
                <p:nvPr/>
              </p:nvSpPr>
              <p:spPr>
                <a:xfrm rot="5400000">
                  <a:off x="8838811" y="5339807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2020 -01-06</a:t>
                  </a: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BFA5E7E-DE5A-4C70-ADA8-8EA1F04B6FD1}"/>
                    </a:ext>
                  </a:extLst>
                </p:cNvPr>
                <p:cNvSpPr txBox="1"/>
                <p:nvPr/>
              </p:nvSpPr>
              <p:spPr>
                <a:xfrm rot="5400000">
                  <a:off x="9080007" y="5339808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2020 -01-08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AFF660C4-D450-42D5-ACAD-F9F4CD6297EC}"/>
                    </a:ext>
                  </a:extLst>
                </p:cNvPr>
                <p:cNvSpPr txBox="1"/>
                <p:nvPr/>
              </p:nvSpPr>
              <p:spPr>
                <a:xfrm rot="5400000">
                  <a:off x="7875308" y="5339812"/>
                  <a:ext cx="1085328" cy="227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B27C4"/>
                      </a:solidFill>
                      <a:effectLst/>
                      <a:uLnTx/>
                      <a:uFillTx/>
                      <a:latin typeface="나눔스퀘어OTF_ac" panose="020B0600000101010101" pitchFamily="34" charset="-127"/>
                      <a:ea typeface="나눔스퀘어OTF_ac" panose="020B0600000101010101" pitchFamily="34" charset="-127"/>
                    </a:rPr>
                    <a:t>2020 -12-29</a:t>
                  </a:r>
                </a:p>
              </p:txBody>
            </p: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F42D8BE4-86AD-40F4-8450-2003B3791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9649" y="1627876"/>
                  <a:ext cx="0" cy="4392634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id="{A72E49AD-3148-4E44-A323-E10B1D7C3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9292" y="1558988"/>
                  <a:ext cx="16212" cy="4461521"/>
                </a:xfrm>
                <a:prstGeom prst="line">
                  <a:avLst/>
                </a:prstGeom>
                <a:ln w="19050">
                  <a:solidFill>
                    <a:srgbClr val="3B27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BAD3B1E-BF3E-4C22-970C-A102FE7C4934}"/>
              </a:ext>
            </a:extLst>
          </p:cNvPr>
          <p:cNvSpPr/>
          <p:nvPr/>
        </p:nvSpPr>
        <p:spPr>
          <a:xfrm>
            <a:off x="0" y="1284611"/>
            <a:ext cx="12192000" cy="4915876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6FAD30A-263F-435B-B932-3D27FBD76657}"/>
              </a:ext>
            </a:extLst>
          </p:cNvPr>
          <p:cNvSpPr txBox="1"/>
          <p:nvPr/>
        </p:nvSpPr>
        <p:spPr>
          <a:xfrm>
            <a:off x="1661660" y="3080830"/>
            <a:ext cx="83470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“test</a:t>
            </a:r>
            <a:r>
              <a:rPr lang="ko-KR" altLang="en-US" sz="4000" b="1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기간의 추가 정보를 바탕으로 </a:t>
            </a:r>
            <a:r>
              <a:rPr lang="en-US" altLang="ko-KR" sz="4000" b="1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valid set</a:t>
            </a:r>
            <a:r>
              <a:rPr lang="ko-KR" altLang="en-US" sz="4000" b="1" dirty="0">
                <a:solidFill>
                  <a:schemeClr val="bg1"/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 다르게 가중치 부여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8E1CDA2-811B-48F0-8159-38DF97D04A86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7FBB517-ED0D-45EC-95DB-64C14E9C7BFF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B7AA36-491E-4F37-BADC-91B3BEF954A7}"/>
              </a:ext>
            </a:extLst>
          </p:cNvPr>
          <p:cNvSpPr txBox="1"/>
          <p:nvPr/>
        </p:nvSpPr>
        <p:spPr>
          <a:xfrm>
            <a:off x="383934" y="611296"/>
            <a:ext cx="450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Stacking</a:t>
            </a:r>
            <a:r>
              <a:rPr lang="ko-KR" altLang="en-US" sz="20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에서 알고리즘 별 가중치 설정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59DBB97-2694-432A-BE44-7BDE483A64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860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FC0E4E-CD68-4A31-A307-17FC392CDB4F}"/>
              </a:ext>
            </a:extLst>
          </p:cNvPr>
          <p:cNvSpPr txBox="1"/>
          <p:nvPr/>
        </p:nvSpPr>
        <p:spPr>
          <a:xfrm>
            <a:off x="6159385" y="2231148"/>
            <a:ext cx="49173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‘NH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투자증권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’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대회의 종료날로 폭발적인 증가가 예상되는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12/31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낮게 예측하는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와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lstm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과 달리 특징을 잘 잡아낸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extra tree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완만한 특징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을 조금만 부여하고 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이벤트가 존재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하는 날을 확실하게 맞추는 것을 목적으로 함</a:t>
            </a: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valid</a:t>
            </a:r>
            <a:r>
              <a:rPr lang="ko-KR" altLang="en-US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에서의 특징을 바탕으로 </a:t>
            </a:r>
            <a:r>
              <a:rPr lang="ko-KR" altLang="en-US" sz="1600" dirty="0" err="1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모델별</a:t>
            </a:r>
            <a:r>
              <a:rPr lang="ko-KR" altLang="en-US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 가중치 선정</a:t>
            </a:r>
            <a:endParaRPr lang="en-US" altLang="ko-KR" sz="1600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(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lstm</a:t>
            </a:r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*0.3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</a:t>
            </a:r>
            <a:r>
              <a:rPr lang="en-US" altLang="ko-KR" sz="1600" dirty="0" err="1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</a:t>
            </a:r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*0.7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)</a:t>
            </a:r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*0.2 </a:t>
            </a:r>
            <a:r>
              <a:rPr lang="en-US" altLang="ko-KR" sz="1600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+ extra</a:t>
            </a:r>
            <a:r>
              <a:rPr lang="en-US" altLang="ko-KR" sz="1600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*0.8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CF7AF5-138A-4336-8EF6-48FC7BAC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90" y="1753987"/>
            <a:ext cx="5346110" cy="41987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7A9D02-A29E-47F5-A096-DD18A2F2E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 contrast="51000"/>
                    </a14:imgEffect>
                  </a14:imgLayer>
                </a14:imgProps>
              </a:ext>
            </a:extLst>
          </a:blip>
          <a:srcRect l="71590" t="1755" r="21343" b="-1755"/>
          <a:stretch/>
        </p:blipFill>
        <p:spPr>
          <a:xfrm>
            <a:off x="3340579" y="1777495"/>
            <a:ext cx="681538" cy="4253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2FE468-64B4-4CE7-B64E-F79DD251173A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D19C98-8C76-4747-ABB0-A63A904FF5F7}"/>
              </a:ext>
            </a:extLst>
          </p:cNvPr>
          <p:cNvSpPr/>
          <p:nvPr/>
        </p:nvSpPr>
        <p:spPr>
          <a:xfrm>
            <a:off x="3340319" y="1782668"/>
            <a:ext cx="717308" cy="329415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87F1AD-77CD-4FE5-9679-42CF09DFE655}"/>
              </a:ext>
            </a:extLst>
          </p:cNvPr>
          <p:cNvSpPr txBox="1"/>
          <p:nvPr/>
        </p:nvSpPr>
        <p:spPr>
          <a:xfrm rot="5400000">
            <a:off x="3339253" y="5519480"/>
            <a:ext cx="117656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2020 -01-02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ADF36-0918-4938-ADC0-BC5E649F521C}"/>
              </a:ext>
            </a:extLst>
          </p:cNvPr>
          <p:cNvSpPr txBox="1"/>
          <p:nvPr/>
        </p:nvSpPr>
        <p:spPr>
          <a:xfrm rot="5400000">
            <a:off x="3081108" y="5519476"/>
            <a:ext cx="117656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2020 -12-31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8D7F4-6E0B-485C-8849-EF89E43A9E8A}"/>
              </a:ext>
            </a:extLst>
          </p:cNvPr>
          <p:cNvSpPr txBox="1"/>
          <p:nvPr/>
        </p:nvSpPr>
        <p:spPr>
          <a:xfrm rot="5400000">
            <a:off x="2822697" y="5519480"/>
            <a:ext cx="117656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2020 -12-29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B22D629-E97F-47A3-A509-2203430F71EB}"/>
              </a:ext>
            </a:extLst>
          </p:cNvPr>
          <p:cNvCxnSpPr>
            <a:cxnSpLocks/>
          </p:cNvCxnSpPr>
          <p:nvPr/>
        </p:nvCxnSpPr>
        <p:spPr>
          <a:xfrm>
            <a:off x="3323005" y="1542177"/>
            <a:ext cx="0" cy="4777502"/>
          </a:xfrm>
          <a:prstGeom prst="line">
            <a:avLst/>
          </a:prstGeom>
          <a:ln w="19050">
            <a:solidFill>
              <a:srgbClr val="3B2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64077A-F9EE-40EE-8CE7-29F0062B9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rgbClr val="3B27C4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137A59-05C9-4B86-BCD1-15A6AEC6F8CC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Weighted average ensemble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CB9261-29EE-48B2-B799-63288A7148A2}"/>
              </a:ext>
            </a:extLst>
          </p:cNvPr>
          <p:cNvSpPr txBox="1"/>
          <p:nvPr/>
        </p:nvSpPr>
        <p:spPr>
          <a:xfrm>
            <a:off x="737574" y="1142067"/>
            <a:ext cx="4507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Valid set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대한 </a:t>
            </a:r>
            <a:r>
              <a:rPr lang="en-US" altLang="ko-KR" sz="2000" dirty="0" err="1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rmse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27C4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33CAC42-4437-4F5F-8999-F104EFA03E0A}"/>
              </a:ext>
            </a:extLst>
          </p:cNvPr>
          <p:cNvCxnSpPr>
            <a:cxnSpLocks/>
          </p:cNvCxnSpPr>
          <p:nvPr/>
        </p:nvCxnSpPr>
        <p:spPr>
          <a:xfrm>
            <a:off x="4038042" y="1542177"/>
            <a:ext cx="0" cy="4777502"/>
          </a:xfrm>
          <a:prstGeom prst="line">
            <a:avLst/>
          </a:prstGeom>
          <a:ln w="19050">
            <a:solidFill>
              <a:srgbClr val="3B27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C5D2FA-77C2-4E4D-98C9-C998F5021497}"/>
              </a:ext>
            </a:extLst>
          </p:cNvPr>
          <p:cNvSpPr/>
          <p:nvPr/>
        </p:nvSpPr>
        <p:spPr>
          <a:xfrm>
            <a:off x="3321130" y="1770872"/>
            <a:ext cx="718598" cy="11661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BB642-49B7-47ED-9688-0A700A72B59B}"/>
              </a:ext>
            </a:extLst>
          </p:cNvPr>
          <p:cNvSpPr txBox="1"/>
          <p:nvPr/>
        </p:nvSpPr>
        <p:spPr>
          <a:xfrm>
            <a:off x="3368490" y="6062422"/>
            <a:ext cx="9102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3B27C4"/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WEIGHT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C8FE89-BCA3-4AB1-82C9-8A245AAA67C7}"/>
              </a:ext>
            </a:extLst>
          </p:cNvPr>
          <p:cNvCxnSpPr>
            <a:cxnSpLocks/>
          </p:cNvCxnSpPr>
          <p:nvPr/>
        </p:nvCxnSpPr>
        <p:spPr>
          <a:xfrm>
            <a:off x="3340319" y="6031235"/>
            <a:ext cx="681798" cy="0"/>
          </a:xfrm>
          <a:prstGeom prst="straightConnector1">
            <a:avLst/>
          </a:prstGeom>
          <a:ln w="28575">
            <a:solidFill>
              <a:srgbClr val="B0A7E7">
                <a:alpha val="54000"/>
              </a:srgbClr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DA9216-1A32-48A4-A22D-4F53EE94D19F}"/>
              </a:ext>
            </a:extLst>
          </p:cNvPr>
          <p:cNvSpPr/>
          <p:nvPr/>
        </p:nvSpPr>
        <p:spPr>
          <a:xfrm>
            <a:off x="3318476" y="4991395"/>
            <a:ext cx="749585" cy="11661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47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8" name="그룹 4107">
            <a:extLst>
              <a:ext uri="{FF2B5EF4-FFF2-40B4-BE49-F238E27FC236}">
                <a16:creationId xmlns:a16="http://schemas.microsoft.com/office/drawing/2014/main" id="{D72B4A50-757F-4565-B209-6801C3127A38}"/>
              </a:ext>
            </a:extLst>
          </p:cNvPr>
          <p:cNvGrpSpPr/>
          <p:nvPr/>
        </p:nvGrpSpPr>
        <p:grpSpPr>
          <a:xfrm>
            <a:off x="3370079" y="0"/>
            <a:ext cx="8821921" cy="6858000"/>
            <a:chOff x="3370079" y="0"/>
            <a:chExt cx="8821921" cy="6858000"/>
          </a:xfrm>
        </p:grpSpPr>
        <p:pic>
          <p:nvPicPr>
            <p:cNvPr id="4106" name="Picture 8">
              <a:extLst>
                <a:ext uri="{FF2B5EF4-FFF2-40B4-BE49-F238E27FC236}">
                  <a16:creationId xmlns:a16="http://schemas.microsoft.com/office/drawing/2014/main" id="{7D4DAD04-6AE9-4D6F-B295-69A3AE95AB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7" name="직사각형 4106">
              <a:extLst>
                <a:ext uri="{FF2B5EF4-FFF2-40B4-BE49-F238E27FC236}">
                  <a16:creationId xmlns:a16="http://schemas.microsoft.com/office/drawing/2014/main" id="{47054D25-7033-4D01-AADB-3397F4F31B34}"/>
                </a:ext>
              </a:extLst>
            </p:cNvPr>
            <p:cNvSpPr/>
            <p:nvPr/>
          </p:nvSpPr>
          <p:spPr>
            <a:xfrm>
              <a:off x="3503274" y="568231"/>
              <a:ext cx="1887876" cy="14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E8E6230-8253-4360-A337-8378BAB6B27A}"/>
                </a:ext>
              </a:extLst>
            </p:cNvPr>
            <p:cNvSpPr/>
            <p:nvPr/>
          </p:nvSpPr>
          <p:spPr>
            <a:xfrm>
              <a:off x="3370079" y="4932964"/>
              <a:ext cx="2508369" cy="192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4109" name="직사각형 4108">
            <a:extLst>
              <a:ext uri="{FF2B5EF4-FFF2-40B4-BE49-F238E27FC236}">
                <a16:creationId xmlns:a16="http://schemas.microsoft.com/office/drawing/2014/main" id="{E2A2A044-8E02-40C3-9289-39860D597781}"/>
              </a:ext>
            </a:extLst>
          </p:cNvPr>
          <p:cNvSpPr/>
          <p:nvPr/>
        </p:nvSpPr>
        <p:spPr>
          <a:xfrm>
            <a:off x="3236997" y="2671837"/>
            <a:ext cx="6354822" cy="200894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F9195A00-E94C-4785-B649-8B07BCC87EC5}"/>
              </a:ext>
            </a:extLst>
          </p:cNvPr>
          <p:cNvSpPr txBox="1">
            <a:spLocks/>
          </p:cNvSpPr>
          <p:nvPr/>
        </p:nvSpPr>
        <p:spPr>
          <a:xfrm>
            <a:off x="688792" y="2211088"/>
            <a:ext cx="5362574" cy="128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최대규모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인공지능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컴페티션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플렛폼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8A849-2E5E-4ACB-951A-08FCB34A08F5}"/>
              </a:ext>
            </a:extLst>
          </p:cNvPr>
          <p:cNvSpPr txBox="1"/>
          <p:nvPr/>
        </p:nvSpPr>
        <p:spPr>
          <a:xfrm>
            <a:off x="2600181" y="3602928"/>
            <a:ext cx="7237290" cy="88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과거의 </a:t>
            </a:r>
            <a:r>
              <a:rPr lang="ko-KR" altLang="en-US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데이콘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데이터를 활용한</a:t>
            </a: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</a:t>
            </a:r>
            <a:r>
              <a:rPr lang="ko-KR" altLang="en-US" dirty="0">
                <a:solidFill>
                  <a:srgbClr val="3B27C4">
                    <a:alpha val="90000"/>
                  </a:srgb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미래의 사용자 행동 패턴 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예측 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다변량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시계열 데이터 분석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CC87C1-7948-4F28-BD75-60423DC2FC83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sp>
        <p:nvSpPr>
          <p:cNvPr id="4125" name="직사각형 4124">
            <a:extLst>
              <a:ext uri="{FF2B5EF4-FFF2-40B4-BE49-F238E27FC236}">
                <a16:creationId xmlns:a16="http://schemas.microsoft.com/office/drawing/2014/main" id="{A9640802-90C0-4549-85C9-D521FED9A37C}"/>
              </a:ext>
            </a:extLst>
          </p:cNvPr>
          <p:cNvSpPr/>
          <p:nvPr/>
        </p:nvSpPr>
        <p:spPr>
          <a:xfrm>
            <a:off x="1150081" y="3676307"/>
            <a:ext cx="1193747" cy="1135371"/>
          </a:xfrm>
          <a:prstGeom prst="rect">
            <a:avLst/>
          </a:prstGeom>
          <a:solidFill>
            <a:srgbClr val="3B27C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59A72A1-4DC8-4A3E-9024-F6658FFF0DCE}"/>
              </a:ext>
            </a:extLst>
          </p:cNvPr>
          <p:cNvSpPr txBox="1"/>
          <p:nvPr/>
        </p:nvSpPr>
        <p:spPr>
          <a:xfrm rot="5400000">
            <a:off x="1512533" y="4007389"/>
            <a:ext cx="128212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SUBJECT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FEE0A49-E9B1-4EBF-A4E4-056D14EAF871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0C52A-FFC2-4470-BD69-B47E0EBD04FE}"/>
              </a:ext>
            </a:extLst>
          </p:cNvPr>
          <p:cNvSpPr/>
          <p:nvPr/>
        </p:nvSpPr>
        <p:spPr>
          <a:xfrm>
            <a:off x="1681400" y="-55562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431DBA-F094-4487-BC50-F3CBA13A21BD}"/>
              </a:ext>
            </a:extLst>
          </p:cNvPr>
          <p:cNvSpPr/>
          <p:nvPr/>
        </p:nvSpPr>
        <p:spPr>
          <a:xfrm>
            <a:off x="2348397" y="-55562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03C597-D8E7-4448-9B90-94AA3B824496}"/>
              </a:ext>
            </a:extLst>
          </p:cNvPr>
          <p:cNvSpPr/>
          <p:nvPr/>
        </p:nvSpPr>
        <p:spPr>
          <a:xfrm>
            <a:off x="5021769" y="-57157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355CE2-7F5E-45DE-9F34-F524E8D337FE}"/>
              </a:ext>
            </a:extLst>
          </p:cNvPr>
          <p:cNvSpPr/>
          <p:nvPr/>
        </p:nvSpPr>
        <p:spPr>
          <a:xfrm>
            <a:off x="3034299" y="-55562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955A-2ECA-45AB-994C-5466BB760AE7}"/>
              </a:ext>
            </a:extLst>
          </p:cNvPr>
          <p:cNvSpPr/>
          <p:nvPr/>
        </p:nvSpPr>
        <p:spPr>
          <a:xfrm>
            <a:off x="3701848" y="-56325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FB8194-0B62-4789-91E1-5BBEE52EAB63}"/>
              </a:ext>
            </a:extLst>
          </p:cNvPr>
          <p:cNvSpPr/>
          <p:nvPr/>
        </p:nvSpPr>
        <p:spPr>
          <a:xfrm>
            <a:off x="4352138" y="-55562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1014DDF-0D46-4EDF-9BCF-60523D2C863C}"/>
              </a:ext>
            </a:extLst>
          </p:cNvPr>
          <p:cNvCxnSpPr>
            <a:cxnSpLocks/>
          </p:cNvCxnSpPr>
          <p:nvPr/>
        </p:nvCxnSpPr>
        <p:spPr>
          <a:xfrm>
            <a:off x="528320" y="336995"/>
            <a:ext cx="11371579" cy="0"/>
          </a:xfrm>
          <a:prstGeom prst="line">
            <a:avLst/>
          </a:prstGeom>
          <a:ln w="19050">
            <a:solidFill>
              <a:schemeClr val="bg1">
                <a:lumMod val="6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34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17EC8B-A0BB-488E-AFE4-28C042FDD117}"/>
              </a:ext>
            </a:extLst>
          </p:cNvPr>
          <p:cNvGrpSpPr/>
          <p:nvPr/>
        </p:nvGrpSpPr>
        <p:grpSpPr>
          <a:xfrm>
            <a:off x="1359339" y="2107627"/>
            <a:ext cx="5028790" cy="2996356"/>
            <a:chOff x="1013637" y="1928285"/>
            <a:chExt cx="5218310" cy="310927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B2CF24F-CF02-4CDF-8E15-8C9892BE346D}"/>
                </a:ext>
              </a:extLst>
            </p:cNvPr>
            <p:cNvGrpSpPr/>
            <p:nvPr/>
          </p:nvGrpSpPr>
          <p:grpSpPr>
            <a:xfrm>
              <a:off x="1013637" y="1928287"/>
              <a:ext cx="3141970" cy="3109275"/>
              <a:chOff x="1725568" y="1854471"/>
              <a:chExt cx="3141970" cy="3109275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ACBBB1-2242-4EBC-B626-8246BF0E2FD4}"/>
                  </a:ext>
                </a:extLst>
              </p:cNvPr>
              <p:cNvSpPr/>
              <p:nvPr/>
            </p:nvSpPr>
            <p:spPr>
              <a:xfrm>
                <a:off x="1725568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2E26A370-3E1E-47E6-BFD1-EBF747E45912}"/>
                  </a:ext>
                </a:extLst>
              </p:cNvPr>
              <p:cNvSpPr/>
              <p:nvPr/>
            </p:nvSpPr>
            <p:spPr>
              <a:xfrm>
                <a:off x="2604403" y="2692400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04C0C7-8CD6-478C-9DE6-7F08A876E116}"/>
                </a:ext>
              </a:extLst>
            </p:cNvPr>
            <p:cNvGrpSpPr/>
            <p:nvPr/>
          </p:nvGrpSpPr>
          <p:grpSpPr>
            <a:xfrm>
              <a:off x="1594993" y="1928285"/>
              <a:ext cx="3141970" cy="3109275"/>
              <a:chOff x="1725568" y="1854471"/>
              <a:chExt cx="3141970" cy="3109275"/>
            </a:xfrm>
          </p:grpSpPr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78E9B6A-9742-4E08-9438-625F5F987808}"/>
                  </a:ext>
                </a:extLst>
              </p:cNvPr>
              <p:cNvSpPr/>
              <p:nvPr/>
            </p:nvSpPr>
            <p:spPr>
              <a:xfrm>
                <a:off x="1725568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48A3D3A-D726-453B-BE57-1E39BBB40A67}"/>
                  </a:ext>
                </a:extLst>
              </p:cNvPr>
              <p:cNvSpPr/>
              <p:nvPr/>
            </p:nvSpPr>
            <p:spPr>
              <a:xfrm>
                <a:off x="2604403" y="2692400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3B3E3AE-CC5D-4DD1-8F18-4C0262CC08F0}"/>
                </a:ext>
              </a:extLst>
            </p:cNvPr>
            <p:cNvGrpSpPr/>
            <p:nvPr/>
          </p:nvGrpSpPr>
          <p:grpSpPr>
            <a:xfrm>
              <a:off x="2176349" y="1928289"/>
              <a:ext cx="3141970" cy="3109275"/>
              <a:chOff x="1725568" y="1854471"/>
              <a:chExt cx="3141970" cy="3109275"/>
            </a:xfrm>
          </p:grpSpPr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45CD560B-C2BB-434B-BCE4-65C1E4F37337}"/>
                  </a:ext>
                </a:extLst>
              </p:cNvPr>
              <p:cNvSpPr/>
              <p:nvPr/>
            </p:nvSpPr>
            <p:spPr>
              <a:xfrm>
                <a:off x="1725568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1F36A43D-E606-42EA-8B11-C784C4194882}"/>
                  </a:ext>
                </a:extLst>
              </p:cNvPr>
              <p:cNvSpPr/>
              <p:nvPr/>
            </p:nvSpPr>
            <p:spPr>
              <a:xfrm>
                <a:off x="2604403" y="2692400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DCB303A-7B3B-40DB-8FCE-40A1D89C4910}"/>
                </a:ext>
              </a:extLst>
            </p:cNvPr>
            <p:cNvGrpSpPr/>
            <p:nvPr/>
          </p:nvGrpSpPr>
          <p:grpSpPr>
            <a:xfrm>
              <a:off x="3089977" y="1928288"/>
              <a:ext cx="3141970" cy="3109275"/>
              <a:chOff x="1725568" y="1854471"/>
              <a:chExt cx="3141970" cy="3109275"/>
            </a:xfrm>
          </p:grpSpPr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5B4A5611-9E19-4DD7-BB78-CEAD8997B5CA}"/>
                  </a:ext>
                </a:extLst>
              </p:cNvPr>
              <p:cNvSpPr/>
              <p:nvPr/>
            </p:nvSpPr>
            <p:spPr>
              <a:xfrm>
                <a:off x="1725568" y="1854471"/>
                <a:ext cx="3141970" cy="3109275"/>
              </a:xfrm>
              <a:custGeom>
                <a:avLst/>
                <a:gdLst>
                  <a:gd name="connsiteX0" fmla="*/ 1158867 w 3141970"/>
                  <a:gd name="connsiteY0" fmla="*/ 0 h 3109275"/>
                  <a:gd name="connsiteX1" fmla="*/ 1173745 w 3141970"/>
                  <a:gd name="connsiteY1" fmla="*/ 47930 h 3109275"/>
                  <a:gd name="connsiteX2" fmla="*/ 1574217 w 3141970"/>
                  <a:gd name="connsiteY2" fmla="*/ 313380 h 3109275"/>
                  <a:gd name="connsiteX3" fmla="*/ 1974689 w 3141970"/>
                  <a:gd name="connsiteY3" fmla="*/ 47930 h 3109275"/>
                  <a:gd name="connsiteX4" fmla="*/ 1989567 w 3141970"/>
                  <a:gd name="connsiteY4" fmla="*/ 0 h 3109275"/>
                  <a:gd name="connsiteX5" fmla="*/ 2053681 w 3141970"/>
                  <a:gd name="connsiteY5" fmla="*/ 16485 h 3109275"/>
                  <a:gd name="connsiteX6" fmla="*/ 3138262 w 3141970"/>
                  <a:gd name="connsiteY6" fmla="*/ 1163067 h 3109275"/>
                  <a:gd name="connsiteX7" fmla="*/ 3141970 w 3141970"/>
                  <a:gd name="connsiteY7" fmla="*/ 1180912 h 3109275"/>
                  <a:gd name="connsiteX8" fmla="*/ 3098975 w 3141970"/>
                  <a:gd name="connsiteY8" fmla="*/ 1185246 h 3109275"/>
                  <a:gd name="connsiteX9" fmla="*/ 2751940 w 3141970"/>
                  <a:gd name="connsiteY9" fmla="*/ 1611043 h 3109275"/>
                  <a:gd name="connsiteX10" fmla="*/ 3098975 w 3141970"/>
                  <a:gd name="connsiteY10" fmla="*/ 2036840 h 3109275"/>
                  <a:gd name="connsiteX11" fmla="*/ 3112229 w 3141970"/>
                  <a:gd name="connsiteY11" fmla="*/ 2038176 h 3109275"/>
                  <a:gd name="connsiteX12" fmla="*/ 3101851 w 3141970"/>
                  <a:gd name="connsiteY12" fmla="*/ 2073475 h 3109275"/>
                  <a:gd name="connsiteX13" fmla="*/ 2053681 w 3141970"/>
                  <a:gd name="connsiteY13" fmla="*/ 3096209 h 3109275"/>
                  <a:gd name="connsiteX14" fmla="*/ 2002865 w 3141970"/>
                  <a:gd name="connsiteY14" fmla="*/ 3109275 h 3109275"/>
                  <a:gd name="connsiteX15" fmla="*/ 2000014 w 3141970"/>
                  <a:gd name="connsiteY15" fmla="*/ 3080991 h 3109275"/>
                  <a:gd name="connsiteX16" fmla="*/ 1574217 w 3141970"/>
                  <a:gd name="connsiteY16" fmla="*/ 2733956 h 3109275"/>
                  <a:gd name="connsiteX17" fmla="*/ 1148420 w 3141970"/>
                  <a:gd name="connsiteY17" fmla="*/ 3080991 h 3109275"/>
                  <a:gd name="connsiteX18" fmla="*/ 1145569 w 3141970"/>
                  <a:gd name="connsiteY18" fmla="*/ 3109275 h 3109275"/>
                  <a:gd name="connsiteX19" fmla="*/ 1094754 w 3141970"/>
                  <a:gd name="connsiteY19" fmla="*/ 3096209 h 3109275"/>
                  <a:gd name="connsiteX20" fmla="*/ 10172 w 3141970"/>
                  <a:gd name="connsiteY20" fmla="*/ 1949627 h 3109275"/>
                  <a:gd name="connsiteX21" fmla="*/ 0 w 3141970"/>
                  <a:gd name="connsiteY21" fmla="*/ 1900672 h 3109275"/>
                  <a:gd name="connsiteX22" fmla="*/ 54184 w 3141970"/>
                  <a:gd name="connsiteY22" fmla="*/ 1883853 h 3109275"/>
                  <a:gd name="connsiteX23" fmla="*/ 319634 w 3141970"/>
                  <a:gd name="connsiteY23" fmla="*/ 1483381 h 3109275"/>
                  <a:gd name="connsiteX24" fmla="*/ 54184 w 3141970"/>
                  <a:gd name="connsiteY24" fmla="*/ 1082909 h 3109275"/>
                  <a:gd name="connsiteX25" fmla="*/ 35448 w 3141970"/>
                  <a:gd name="connsiteY25" fmla="*/ 1077094 h 3109275"/>
                  <a:gd name="connsiteX26" fmla="*/ 46583 w 3141970"/>
                  <a:gd name="connsiteY26" fmla="*/ 1039220 h 3109275"/>
                  <a:gd name="connsiteX27" fmla="*/ 1094754 w 3141970"/>
                  <a:gd name="connsiteY27" fmla="*/ 16485 h 310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1970" h="3109275">
                    <a:moveTo>
                      <a:pt x="1158867" y="0"/>
                    </a:moveTo>
                    <a:lnTo>
                      <a:pt x="1173745" y="47930"/>
                    </a:lnTo>
                    <a:cubicBezTo>
                      <a:pt x="1239725" y="203924"/>
                      <a:pt x="1394189" y="313380"/>
                      <a:pt x="1574217" y="313380"/>
                    </a:cubicBezTo>
                    <a:cubicBezTo>
                      <a:pt x="1754246" y="313380"/>
                      <a:pt x="1908709" y="203924"/>
                      <a:pt x="1974689" y="47930"/>
                    </a:cubicBezTo>
                    <a:lnTo>
                      <a:pt x="1989567" y="0"/>
                    </a:lnTo>
                    <a:lnTo>
                      <a:pt x="2053681" y="16485"/>
                    </a:lnTo>
                    <a:cubicBezTo>
                      <a:pt x="2586955" y="182351"/>
                      <a:pt x="3001541" y="617604"/>
                      <a:pt x="3138262" y="1163067"/>
                    </a:cubicBezTo>
                    <a:lnTo>
                      <a:pt x="3141970" y="1180912"/>
                    </a:lnTo>
                    <a:lnTo>
                      <a:pt x="3098975" y="1185246"/>
                    </a:lnTo>
                    <a:cubicBezTo>
                      <a:pt x="2900922" y="1225774"/>
                      <a:pt x="2751940" y="1401010"/>
                      <a:pt x="2751940" y="1611043"/>
                    </a:cubicBezTo>
                    <a:cubicBezTo>
                      <a:pt x="2751940" y="1821076"/>
                      <a:pt x="2900922" y="1996313"/>
                      <a:pt x="3098975" y="2036840"/>
                    </a:cubicBezTo>
                    <a:lnTo>
                      <a:pt x="3112229" y="2038176"/>
                    </a:lnTo>
                    <a:lnTo>
                      <a:pt x="3101851" y="2073475"/>
                    </a:lnTo>
                    <a:cubicBezTo>
                      <a:pt x="2937056" y="2560459"/>
                      <a:pt x="2545934" y="2943103"/>
                      <a:pt x="2053681" y="3096209"/>
                    </a:cubicBezTo>
                    <a:lnTo>
                      <a:pt x="2002865" y="3109275"/>
                    </a:lnTo>
                    <a:lnTo>
                      <a:pt x="2000014" y="3080991"/>
                    </a:lnTo>
                    <a:cubicBezTo>
                      <a:pt x="1959487" y="2882938"/>
                      <a:pt x="1784250" y="2733956"/>
                      <a:pt x="1574217" y="2733956"/>
                    </a:cubicBezTo>
                    <a:cubicBezTo>
                      <a:pt x="1364184" y="2733956"/>
                      <a:pt x="1188948" y="2882938"/>
                      <a:pt x="1148420" y="3080991"/>
                    </a:cubicBezTo>
                    <a:lnTo>
                      <a:pt x="1145569" y="3109275"/>
                    </a:lnTo>
                    <a:lnTo>
                      <a:pt x="1094754" y="3096209"/>
                    </a:lnTo>
                    <a:cubicBezTo>
                      <a:pt x="561480" y="2930344"/>
                      <a:pt x="146894" y="2495091"/>
                      <a:pt x="10172" y="1949627"/>
                    </a:cubicBezTo>
                    <a:lnTo>
                      <a:pt x="0" y="1900672"/>
                    </a:lnTo>
                    <a:lnTo>
                      <a:pt x="54184" y="1883853"/>
                    </a:lnTo>
                    <a:cubicBezTo>
                      <a:pt x="210178" y="1817873"/>
                      <a:pt x="319634" y="1663410"/>
                      <a:pt x="319634" y="1483381"/>
                    </a:cubicBezTo>
                    <a:cubicBezTo>
                      <a:pt x="319634" y="1303353"/>
                      <a:pt x="210178" y="1148889"/>
                      <a:pt x="54184" y="1082909"/>
                    </a:cubicBezTo>
                    <a:lnTo>
                      <a:pt x="35448" y="1077094"/>
                    </a:lnTo>
                    <a:lnTo>
                      <a:pt x="46583" y="1039220"/>
                    </a:lnTo>
                    <a:cubicBezTo>
                      <a:pt x="211379" y="552236"/>
                      <a:pt x="602501" y="169592"/>
                      <a:pt x="1094754" y="16485"/>
                    </a:cubicBezTo>
                    <a:close/>
                  </a:path>
                </a:pathLst>
              </a:custGeom>
              <a:solidFill>
                <a:srgbClr val="3B27C4">
                  <a:alpha val="2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B190B07B-BF43-4F5F-9051-16EFA71F1B8C}"/>
                  </a:ext>
                </a:extLst>
              </p:cNvPr>
              <p:cNvSpPr/>
              <p:nvPr/>
            </p:nvSpPr>
            <p:spPr>
              <a:xfrm>
                <a:off x="2604403" y="2692400"/>
                <a:ext cx="1384300" cy="147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</p:grp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FE7DD3E-4ED1-48C7-8C40-91AC35AF5431}"/>
              </a:ext>
            </a:extLst>
          </p:cNvPr>
          <p:cNvSpPr/>
          <p:nvPr/>
        </p:nvSpPr>
        <p:spPr>
          <a:xfrm>
            <a:off x="7720080" y="2117833"/>
            <a:ext cx="3027859" cy="2996352"/>
          </a:xfrm>
          <a:custGeom>
            <a:avLst/>
            <a:gdLst>
              <a:gd name="connsiteX0" fmla="*/ 1513929 w 3027859"/>
              <a:gd name="connsiteY0" fmla="*/ 797291 h 2996352"/>
              <a:gd name="connsiteX1" fmla="*/ 846916 w 3027859"/>
              <a:gd name="connsiteY1" fmla="*/ 1507139 h 2996352"/>
              <a:gd name="connsiteX2" fmla="*/ 1513929 w 3027859"/>
              <a:gd name="connsiteY2" fmla="*/ 2216987 h 2996352"/>
              <a:gd name="connsiteX3" fmla="*/ 2180942 w 3027859"/>
              <a:gd name="connsiteY3" fmla="*/ 1507139 h 2996352"/>
              <a:gd name="connsiteX4" fmla="*/ 1513929 w 3027859"/>
              <a:gd name="connsiteY4" fmla="*/ 797291 h 2996352"/>
              <a:gd name="connsiteX5" fmla="*/ 1116779 w 3027859"/>
              <a:gd name="connsiteY5" fmla="*/ 0 h 2996352"/>
              <a:gd name="connsiteX6" fmla="*/ 1131117 w 3027859"/>
              <a:gd name="connsiteY6" fmla="*/ 46189 h 2996352"/>
              <a:gd name="connsiteX7" fmla="*/ 1517044 w 3027859"/>
              <a:gd name="connsiteY7" fmla="*/ 301999 h 2996352"/>
              <a:gd name="connsiteX8" fmla="*/ 1902972 w 3027859"/>
              <a:gd name="connsiteY8" fmla="*/ 46189 h 2996352"/>
              <a:gd name="connsiteX9" fmla="*/ 1917309 w 3027859"/>
              <a:gd name="connsiteY9" fmla="*/ 0 h 2996352"/>
              <a:gd name="connsiteX10" fmla="*/ 1979095 w 3027859"/>
              <a:gd name="connsiteY10" fmla="*/ 15886 h 2996352"/>
              <a:gd name="connsiteX11" fmla="*/ 3024286 w 3027859"/>
              <a:gd name="connsiteY11" fmla="*/ 1120827 h 2996352"/>
              <a:gd name="connsiteX12" fmla="*/ 3027859 w 3027859"/>
              <a:gd name="connsiteY12" fmla="*/ 1138024 h 2996352"/>
              <a:gd name="connsiteX13" fmla="*/ 2986426 w 3027859"/>
              <a:gd name="connsiteY13" fmla="*/ 1142200 h 2996352"/>
              <a:gd name="connsiteX14" fmla="*/ 2651994 w 3027859"/>
              <a:gd name="connsiteY14" fmla="*/ 1552533 h 2996352"/>
              <a:gd name="connsiteX15" fmla="*/ 2986426 w 3027859"/>
              <a:gd name="connsiteY15" fmla="*/ 1962866 h 2996352"/>
              <a:gd name="connsiteX16" fmla="*/ 2999198 w 3027859"/>
              <a:gd name="connsiteY16" fmla="*/ 1964153 h 2996352"/>
              <a:gd name="connsiteX17" fmla="*/ 2989197 w 3027859"/>
              <a:gd name="connsiteY17" fmla="*/ 1998170 h 2996352"/>
              <a:gd name="connsiteX18" fmla="*/ 1979095 w 3027859"/>
              <a:gd name="connsiteY18" fmla="*/ 2983761 h 2996352"/>
              <a:gd name="connsiteX19" fmla="*/ 1930124 w 3027859"/>
              <a:gd name="connsiteY19" fmla="*/ 2996352 h 2996352"/>
              <a:gd name="connsiteX20" fmla="*/ 1927377 w 3027859"/>
              <a:gd name="connsiteY20" fmla="*/ 2969095 h 2996352"/>
              <a:gd name="connsiteX21" fmla="*/ 1517044 w 3027859"/>
              <a:gd name="connsiteY21" fmla="*/ 2634664 h 2996352"/>
              <a:gd name="connsiteX22" fmla="*/ 1106711 w 3027859"/>
              <a:gd name="connsiteY22" fmla="*/ 2969095 h 2996352"/>
              <a:gd name="connsiteX23" fmla="*/ 1103964 w 3027859"/>
              <a:gd name="connsiteY23" fmla="*/ 2996352 h 2996352"/>
              <a:gd name="connsiteX24" fmla="*/ 1054994 w 3027859"/>
              <a:gd name="connsiteY24" fmla="*/ 2983761 h 2996352"/>
              <a:gd name="connsiteX25" fmla="*/ 9803 w 3027859"/>
              <a:gd name="connsiteY25" fmla="*/ 1878820 h 2996352"/>
              <a:gd name="connsiteX26" fmla="*/ 0 w 3027859"/>
              <a:gd name="connsiteY26" fmla="*/ 1831643 h 2996352"/>
              <a:gd name="connsiteX27" fmla="*/ 52216 w 3027859"/>
              <a:gd name="connsiteY27" fmla="*/ 1815435 h 2996352"/>
              <a:gd name="connsiteX28" fmla="*/ 308026 w 3027859"/>
              <a:gd name="connsiteY28" fmla="*/ 1429508 h 2996352"/>
              <a:gd name="connsiteX29" fmla="*/ 52216 w 3027859"/>
              <a:gd name="connsiteY29" fmla="*/ 1043580 h 2996352"/>
              <a:gd name="connsiteX30" fmla="*/ 34161 w 3027859"/>
              <a:gd name="connsiteY30" fmla="*/ 1037976 h 2996352"/>
              <a:gd name="connsiteX31" fmla="*/ 44891 w 3027859"/>
              <a:gd name="connsiteY31" fmla="*/ 1001478 h 2996352"/>
              <a:gd name="connsiteX32" fmla="*/ 1054994 w 3027859"/>
              <a:gd name="connsiteY32" fmla="*/ 15886 h 29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27859" h="2996352">
                <a:moveTo>
                  <a:pt x="1513929" y="797291"/>
                </a:moveTo>
                <a:cubicBezTo>
                  <a:pt x="1145548" y="797291"/>
                  <a:pt x="846916" y="1115101"/>
                  <a:pt x="846916" y="1507139"/>
                </a:cubicBezTo>
                <a:cubicBezTo>
                  <a:pt x="846916" y="1899177"/>
                  <a:pt x="1145548" y="2216987"/>
                  <a:pt x="1513929" y="2216987"/>
                </a:cubicBezTo>
                <a:cubicBezTo>
                  <a:pt x="1882310" y="2216987"/>
                  <a:pt x="2180942" y="1899177"/>
                  <a:pt x="2180942" y="1507139"/>
                </a:cubicBezTo>
                <a:cubicBezTo>
                  <a:pt x="2180942" y="1115101"/>
                  <a:pt x="1882310" y="797291"/>
                  <a:pt x="1513929" y="797291"/>
                </a:cubicBezTo>
                <a:close/>
                <a:moveTo>
                  <a:pt x="1116779" y="0"/>
                </a:moveTo>
                <a:lnTo>
                  <a:pt x="1131117" y="46189"/>
                </a:lnTo>
                <a:cubicBezTo>
                  <a:pt x="1194700" y="196518"/>
                  <a:pt x="1343554" y="301999"/>
                  <a:pt x="1517044" y="301999"/>
                </a:cubicBezTo>
                <a:cubicBezTo>
                  <a:pt x="1690535" y="301999"/>
                  <a:pt x="1839388" y="196518"/>
                  <a:pt x="1902972" y="46189"/>
                </a:cubicBezTo>
                <a:lnTo>
                  <a:pt x="1917309" y="0"/>
                </a:lnTo>
                <a:lnTo>
                  <a:pt x="1979095" y="15886"/>
                </a:lnTo>
                <a:cubicBezTo>
                  <a:pt x="2493001" y="175728"/>
                  <a:pt x="2892530" y="595174"/>
                  <a:pt x="3024286" y="1120827"/>
                </a:cubicBezTo>
                <a:lnTo>
                  <a:pt x="3027859" y="1138024"/>
                </a:lnTo>
                <a:lnTo>
                  <a:pt x="2986426" y="1142200"/>
                </a:lnTo>
                <a:cubicBezTo>
                  <a:pt x="2795566" y="1181256"/>
                  <a:pt x="2651994" y="1350128"/>
                  <a:pt x="2651994" y="1552533"/>
                </a:cubicBezTo>
                <a:cubicBezTo>
                  <a:pt x="2651994" y="1754938"/>
                  <a:pt x="2795566" y="1923811"/>
                  <a:pt x="2986426" y="1962866"/>
                </a:cubicBezTo>
                <a:lnTo>
                  <a:pt x="2999198" y="1964153"/>
                </a:lnTo>
                <a:lnTo>
                  <a:pt x="2989197" y="1998170"/>
                </a:lnTo>
                <a:cubicBezTo>
                  <a:pt x="2830387" y="2467468"/>
                  <a:pt x="2453470" y="2836215"/>
                  <a:pt x="1979095" y="2983761"/>
                </a:cubicBezTo>
                <a:lnTo>
                  <a:pt x="1930124" y="2996352"/>
                </a:lnTo>
                <a:lnTo>
                  <a:pt x="1927377" y="2969095"/>
                </a:lnTo>
                <a:cubicBezTo>
                  <a:pt x="1888322" y="2778235"/>
                  <a:pt x="1719449" y="2634664"/>
                  <a:pt x="1517044" y="2634664"/>
                </a:cubicBezTo>
                <a:cubicBezTo>
                  <a:pt x="1314639" y="2634664"/>
                  <a:pt x="1145767" y="2778235"/>
                  <a:pt x="1106711" y="2969095"/>
                </a:cubicBezTo>
                <a:lnTo>
                  <a:pt x="1103964" y="2996352"/>
                </a:lnTo>
                <a:lnTo>
                  <a:pt x="1054994" y="2983761"/>
                </a:lnTo>
                <a:cubicBezTo>
                  <a:pt x="541088" y="2823920"/>
                  <a:pt x="141559" y="2404474"/>
                  <a:pt x="9803" y="1878820"/>
                </a:cubicBezTo>
                <a:lnTo>
                  <a:pt x="0" y="1831643"/>
                </a:lnTo>
                <a:lnTo>
                  <a:pt x="52216" y="1815435"/>
                </a:lnTo>
                <a:cubicBezTo>
                  <a:pt x="202545" y="1751851"/>
                  <a:pt x="308026" y="1602998"/>
                  <a:pt x="308026" y="1429508"/>
                </a:cubicBezTo>
                <a:cubicBezTo>
                  <a:pt x="308026" y="1256018"/>
                  <a:pt x="202545" y="1107164"/>
                  <a:pt x="52216" y="1043580"/>
                </a:cubicBezTo>
                <a:lnTo>
                  <a:pt x="34161" y="1037976"/>
                </a:lnTo>
                <a:lnTo>
                  <a:pt x="44891" y="1001478"/>
                </a:lnTo>
                <a:cubicBezTo>
                  <a:pt x="203702" y="532180"/>
                  <a:pt x="580619" y="163433"/>
                  <a:pt x="1054994" y="15886"/>
                </a:cubicBezTo>
                <a:close/>
              </a:path>
            </a:pathLst>
          </a:custGeom>
          <a:solidFill>
            <a:srgbClr val="8072D7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BC272F-4F95-4655-9D9D-5118422FD5BB}"/>
              </a:ext>
            </a:extLst>
          </p:cNvPr>
          <p:cNvGrpSpPr/>
          <p:nvPr/>
        </p:nvGrpSpPr>
        <p:grpSpPr>
          <a:xfrm>
            <a:off x="296417" y="212802"/>
            <a:ext cx="11603482" cy="6379207"/>
            <a:chOff x="296417" y="212802"/>
            <a:chExt cx="11603482" cy="6379207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C0F022D-7790-4214-88D9-E3F33CB6C485}"/>
                </a:ext>
              </a:extLst>
            </p:cNvPr>
            <p:cNvGrpSpPr/>
            <p:nvPr/>
          </p:nvGrpSpPr>
          <p:grpSpPr>
            <a:xfrm>
              <a:off x="441324" y="212802"/>
              <a:ext cx="11458575" cy="248386"/>
              <a:chOff x="479425" y="231136"/>
              <a:chExt cx="11458575" cy="24838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E4FAB31-6DFB-472E-BC41-39DEC78F5846}"/>
                  </a:ext>
                </a:extLst>
              </p:cNvPr>
              <p:cNvGrpSpPr/>
              <p:nvPr/>
            </p:nvGrpSpPr>
            <p:grpSpPr>
              <a:xfrm>
                <a:off x="479425" y="231136"/>
                <a:ext cx="10486008" cy="248386"/>
                <a:chOff x="946032" y="144779"/>
                <a:chExt cx="10486008" cy="248386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B3D48CB-D7B3-4A59-BD80-FCA0FE3EE142}"/>
                    </a:ext>
                  </a:extLst>
                </p:cNvPr>
                <p:cNvSpPr txBox="1"/>
                <p:nvPr/>
              </p:nvSpPr>
              <p:spPr>
                <a:xfrm>
                  <a:off x="946032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LSTM            .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6167273-8354-4EDE-82D5-8A0D401FC072}"/>
                    </a:ext>
                  </a:extLst>
                </p:cNvPr>
                <p:cNvSpPr txBox="1"/>
                <p:nvPr/>
              </p:nvSpPr>
              <p:spPr>
                <a:xfrm>
                  <a:off x="2643305" y="146944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XGB                .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0F4E104-7293-458C-B383-D0D143F35674}"/>
                    </a:ext>
                  </a:extLst>
                </p:cNvPr>
                <p:cNvSpPr txBox="1"/>
                <p:nvPr/>
              </p:nvSpPr>
              <p:spPr>
                <a:xfrm>
                  <a:off x="4678816" y="144779"/>
                  <a:ext cx="675322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D2CDF1"/>
                      </a:solidFill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EXTRA TREE</a:t>
                  </a:r>
                </a:p>
              </p:txBody>
            </p:sp>
          </p:grp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798B3691-AF74-42E3-A25E-372493792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950" y="355329"/>
                <a:ext cx="6623050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10FD66D-86C4-44F1-A4BF-6A95D521A703}"/>
                </a:ext>
              </a:extLst>
            </p:cNvPr>
            <p:cNvGrpSpPr/>
            <p:nvPr/>
          </p:nvGrpSpPr>
          <p:grpSpPr>
            <a:xfrm>
              <a:off x="296417" y="6345788"/>
              <a:ext cx="11479617" cy="246221"/>
              <a:chOff x="296417" y="6345788"/>
              <a:chExt cx="11479617" cy="24622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CEEFF7-7C58-4B3D-B66A-7E7D94208386}"/>
                  </a:ext>
                </a:extLst>
              </p:cNvPr>
              <p:cNvSpPr txBox="1"/>
              <p:nvPr/>
            </p:nvSpPr>
            <p:spPr>
              <a:xfrm>
                <a:off x="6419114" y="6345788"/>
                <a:ext cx="535692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>
                    <a:solidFill>
                      <a:srgbClr val="D2CDF1"/>
                    </a:solidFill>
                    <a:latin typeface="나눔스퀘어OTF_ac ExtraBold" panose="020B0600000101010101" pitchFamily="34" charset="-127"/>
                    <a:ea typeface="나눔스퀘어OTF_ac ExtraBold" panose="020B0600000101010101" pitchFamily="34" charset="-127"/>
                  </a:rPr>
                  <a:t>WEIGHTED AVERAGE ENSEMBLE           .          BEHAVIOR PATTERN PREDICT </a:t>
                </a: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EFFF110-E43D-44A9-8534-B11E3AA69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417" y="6468899"/>
                <a:ext cx="5890986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제목 1">
            <a:extLst>
              <a:ext uri="{FF2B5EF4-FFF2-40B4-BE49-F238E27FC236}">
                <a16:creationId xmlns:a16="http://schemas.microsoft.com/office/drawing/2014/main" id="{11B79AFF-33CF-400A-B83B-AC67327D319C}"/>
              </a:ext>
            </a:extLst>
          </p:cNvPr>
          <p:cNvSpPr txBox="1">
            <a:spLocks/>
          </p:cNvSpPr>
          <p:nvPr/>
        </p:nvSpPr>
        <p:spPr>
          <a:xfrm>
            <a:off x="6807037" y="1874362"/>
            <a:ext cx="4920052" cy="3109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7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04</a:t>
            </a:r>
            <a:endParaRPr lang="ko-KR" altLang="en-US" sz="17000" dirty="0">
              <a:solidFill>
                <a:schemeClr val="tx1">
                  <a:lumMod val="95000"/>
                  <a:lumOff val="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405E74A-8D41-4443-ACC2-AE3833F800D0}"/>
              </a:ext>
            </a:extLst>
          </p:cNvPr>
          <p:cNvSpPr txBox="1">
            <a:spLocks/>
          </p:cNvSpPr>
          <p:nvPr/>
        </p:nvSpPr>
        <p:spPr>
          <a:xfrm>
            <a:off x="1497340" y="3148968"/>
            <a:ext cx="4556299" cy="913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  <a:cs typeface="+mj-cs"/>
              </a:defRPr>
            </a:lvl1pPr>
          </a:lstStyle>
          <a:p>
            <a:pPr algn="l"/>
            <a:r>
              <a:rPr lang="en-US" altLang="ko-KR" sz="50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5807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5C5A95-90A7-46E1-83D4-75C7D4B75877}"/>
              </a:ext>
            </a:extLst>
          </p:cNvPr>
          <p:cNvGrpSpPr/>
          <p:nvPr/>
        </p:nvGrpSpPr>
        <p:grpSpPr>
          <a:xfrm>
            <a:off x="3370079" y="0"/>
            <a:ext cx="8821921" cy="6858000"/>
            <a:chOff x="3370079" y="0"/>
            <a:chExt cx="8821921" cy="6858000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D7DF8E3E-345E-44E6-9BAE-93D7C83FD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8BC5D54-B8A5-48BD-A631-1809A9331BF4}"/>
                </a:ext>
              </a:extLst>
            </p:cNvPr>
            <p:cNvSpPr/>
            <p:nvPr/>
          </p:nvSpPr>
          <p:spPr>
            <a:xfrm>
              <a:off x="3503274" y="568231"/>
              <a:ext cx="1887876" cy="14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BCF251-EA54-471E-9178-24BC92147F6E}"/>
                </a:ext>
              </a:extLst>
            </p:cNvPr>
            <p:cNvSpPr/>
            <p:nvPr/>
          </p:nvSpPr>
          <p:spPr>
            <a:xfrm>
              <a:off x="3370079" y="4932964"/>
              <a:ext cx="2508369" cy="192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" name="제목 1">
            <a:extLst>
              <a:ext uri="{FF2B5EF4-FFF2-40B4-BE49-F238E27FC236}">
                <a16:creationId xmlns:a16="http://schemas.microsoft.com/office/drawing/2014/main" id="{88A92C06-0B53-4A1E-A929-B4FDAEC2899F}"/>
              </a:ext>
            </a:extLst>
          </p:cNvPr>
          <p:cNvSpPr txBox="1">
            <a:spLocks/>
          </p:cNvSpPr>
          <p:nvPr/>
        </p:nvSpPr>
        <p:spPr>
          <a:xfrm>
            <a:off x="742891" y="2701644"/>
            <a:ext cx="5254376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>
                <a:solidFill>
                  <a:srgbClr val="3B27C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대회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F62CD-D46F-45FD-B49A-5903E19B7C21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4BDED4-6CE5-4B8D-BF8E-39FCB820E172}"/>
              </a:ext>
            </a:extLst>
          </p:cNvPr>
          <p:cNvSpPr txBox="1"/>
          <p:nvPr/>
        </p:nvSpPr>
        <p:spPr>
          <a:xfrm>
            <a:off x="383934" y="250897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Conclusion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80C43A2-657E-4485-BA6D-4B3856928108}"/>
              </a:ext>
            </a:extLst>
          </p:cNvPr>
          <p:cNvGrpSpPr/>
          <p:nvPr/>
        </p:nvGrpSpPr>
        <p:grpSpPr>
          <a:xfrm>
            <a:off x="3317850" y="2255188"/>
            <a:ext cx="6336818" cy="3755701"/>
            <a:chOff x="2783589" y="1868998"/>
            <a:chExt cx="6934391" cy="410987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052930-DC71-4BE0-BAA2-26159B88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64" t="26517" r="29298" b="17004"/>
            <a:stretch/>
          </p:blipFill>
          <p:spPr>
            <a:xfrm>
              <a:off x="2798713" y="1868998"/>
              <a:ext cx="6828000" cy="398476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F9483B-70D2-40AC-8BCA-8D88AE74E97F}"/>
                </a:ext>
              </a:extLst>
            </p:cNvPr>
            <p:cNvSpPr/>
            <p:nvPr/>
          </p:nvSpPr>
          <p:spPr>
            <a:xfrm>
              <a:off x="2783590" y="1868999"/>
              <a:ext cx="6827999" cy="200901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B329CE6-7CFE-4E2D-B015-364CBCDE7C55}"/>
                </a:ext>
              </a:extLst>
            </p:cNvPr>
            <p:cNvSpPr/>
            <p:nvPr/>
          </p:nvSpPr>
          <p:spPr>
            <a:xfrm>
              <a:off x="2859734" y="4582261"/>
              <a:ext cx="6858246" cy="139660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BA7A7F-0FF7-4686-8F63-2823D9B4B797}"/>
                </a:ext>
              </a:extLst>
            </p:cNvPr>
            <p:cNvSpPr/>
            <p:nvPr/>
          </p:nvSpPr>
          <p:spPr>
            <a:xfrm>
              <a:off x="2806275" y="4431774"/>
              <a:ext cx="6827999" cy="142198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389425A-42E7-4F6F-AED0-16C530203DE2}"/>
                </a:ext>
              </a:extLst>
            </p:cNvPr>
            <p:cNvGrpSpPr/>
            <p:nvPr/>
          </p:nvGrpSpPr>
          <p:grpSpPr>
            <a:xfrm>
              <a:off x="2848345" y="1874279"/>
              <a:ext cx="5373962" cy="1509490"/>
              <a:chOff x="3186045" y="1720242"/>
              <a:chExt cx="5373962" cy="1509490"/>
            </a:xfrm>
          </p:grpSpPr>
          <p:sp>
            <p:nvSpPr>
              <p:cNvPr id="21" name="내용 개체 틀 2">
                <a:extLst>
                  <a:ext uri="{FF2B5EF4-FFF2-40B4-BE49-F238E27FC236}">
                    <a16:creationId xmlns:a16="http://schemas.microsoft.com/office/drawing/2014/main" id="{3EBBC5AE-C655-4DE2-9461-67C78A800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7433" y="2545884"/>
                <a:ext cx="5362574" cy="683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ko-KR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“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국내 최대규모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인공지능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컴페티션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플렛폼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OTF_ac" panose="020B0600000101010101" pitchFamily="34" charset="-127"/>
                    <a:ea typeface="나눔스퀘어OTF_ac" panose="020B0600000101010101" pitchFamily="34" charset="-127"/>
                  </a:rPr>
                  <a:t>”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976299-A264-4665-9C8E-8786FFE32E03}"/>
                  </a:ext>
                </a:extLst>
              </p:cNvPr>
              <p:cNvSpPr txBox="1"/>
              <p:nvPr/>
            </p:nvSpPr>
            <p:spPr>
              <a:xfrm>
                <a:off x="3186045" y="1720242"/>
                <a:ext cx="354842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0" b="1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DACON</a:t>
                </a:r>
                <a:endParaRPr lang="ko-KR" altLang="en-US" sz="5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5ABA5D4-A3F5-4E99-BD6A-EA9B81302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0134" y="2431645"/>
                <a:ext cx="5226441" cy="0"/>
              </a:xfrm>
              <a:prstGeom prst="line">
                <a:avLst/>
              </a:prstGeom>
              <a:ln w="31750">
                <a:solidFill>
                  <a:schemeClr val="bg1"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10043E-DC8E-4EB6-88B4-B7D94B6F3C82}"/>
                </a:ext>
              </a:extLst>
            </p:cNvPr>
            <p:cNvSpPr/>
            <p:nvPr/>
          </p:nvSpPr>
          <p:spPr>
            <a:xfrm>
              <a:off x="2783589" y="3861379"/>
              <a:ext cx="6828000" cy="570389"/>
            </a:xfrm>
            <a:prstGeom prst="rect">
              <a:avLst/>
            </a:prstGeom>
            <a:noFill/>
            <a:ln w="539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78D8F1-D455-4E57-B7F3-53DCCCDAD601}"/>
                </a:ext>
              </a:extLst>
            </p:cNvPr>
            <p:cNvSpPr txBox="1"/>
            <p:nvPr/>
          </p:nvSpPr>
          <p:spPr>
            <a:xfrm>
              <a:off x="2887291" y="4662634"/>
              <a:ext cx="27375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최종 순위 및 스코어</a:t>
              </a:r>
              <a:endParaRPr lang="en-US" altLang="ko-KR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r>
                <a:rPr lang="en-US" altLang="ko-KR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Private</a:t>
              </a:r>
              <a:r>
                <a:rPr lang="ko-KR" altLang="en-US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</a:t>
              </a:r>
              <a:r>
                <a:rPr lang="en-US" altLang="ko-KR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score</a:t>
              </a:r>
              <a:r>
                <a:rPr lang="ko-KR" altLang="en-US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 최종 </a:t>
              </a:r>
              <a:r>
                <a:rPr lang="en-US" altLang="ko-KR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2</a:t>
              </a:r>
              <a:r>
                <a:rPr lang="ko-KR" altLang="en-US" dirty="0">
                  <a:solidFill>
                    <a:srgbClr val="ACA6DB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B1A03B5-3B03-4F8F-8F00-1585CFC67034}"/>
              </a:ext>
            </a:extLst>
          </p:cNvPr>
          <p:cNvGrpSpPr/>
          <p:nvPr/>
        </p:nvGrpSpPr>
        <p:grpSpPr>
          <a:xfrm>
            <a:off x="359341" y="689928"/>
            <a:ext cx="2249350" cy="2004490"/>
            <a:chOff x="539906" y="1936028"/>
            <a:chExt cx="2249350" cy="200449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9834150-3A0C-444A-A59A-1C15C1FFAB75}"/>
                </a:ext>
              </a:extLst>
            </p:cNvPr>
            <p:cNvSpPr/>
            <p:nvPr/>
          </p:nvSpPr>
          <p:spPr>
            <a:xfrm>
              <a:off x="625851" y="2015167"/>
              <a:ext cx="1864925" cy="1846212"/>
            </a:xfrm>
            <a:prstGeom prst="ellipse">
              <a:avLst/>
            </a:prstGeom>
            <a:solidFill>
              <a:srgbClr val="4E3CCA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2FBAFE-62BC-4248-B7AB-BD70337753F4}"/>
                </a:ext>
              </a:extLst>
            </p:cNvPr>
            <p:cNvSpPr txBox="1"/>
            <p:nvPr/>
          </p:nvSpPr>
          <p:spPr>
            <a:xfrm>
              <a:off x="924331" y="2466237"/>
              <a:ext cx="18649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5000" b="1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위</a:t>
              </a: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04C454CD-5884-4A95-B91F-150B11DE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9906" y="1936028"/>
              <a:ext cx="1995211" cy="2004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83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0ECF74-066B-483B-9FFF-8AA4BDCC4050}"/>
              </a:ext>
            </a:extLst>
          </p:cNvPr>
          <p:cNvGrpSpPr/>
          <p:nvPr/>
        </p:nvGrpSpPr>
        <p:grpSpPr>
          <a:xfrm>
            <a:off x="7747000" y="1746492"/>
            <a:ext cx="3593931" cy="3610645"/>
            <a:chOff x="7834631" y="1849272"/>
            <a:chExt cx="3593931" cy="3610645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E28EB14-1404-48A3-B978-FAFFA4E892C3}"/>
                </a:ext>
              </a:extLst>
            </p:cNvPr>
            <p:cNvSpPr/>
            <p:nvPr/>
          </p:nvSpPr>
          <p:spPr>
            <a:xfrm>
              <a:off x="8204079" y="2099958"/>
              <a:ext cx="3141970" cy="3109275"/>
            </a:xfrm>
            <a:custGeom>
              <a:avLst/>
              <a:gdLst>
                <a:gd name="connsiteX0" fmla="*/ 1158867 w 3141970"/>
                <a:gd name="connsiteY0" fmla="*/ 0 h 3109275"/>
                <a:gd name="connsiteX1" fmla="*/ 1173745 w 3141970"/>
                <a:gd name="connsiteY1" fmla="*/ 47930 h 3109275"/>
                <a:gd name="connsiteX2" fmla="*/ 1574217 w 3141970"/>
                <a:gd name="connsiteY2" fmla="*/ 313380 h 3109275"/>
                <a:gd name="connsiteX3" fmla="*/ 1974689 w 3141970"/>
                <a:gd name="connsiteY3" fmla="*/ 47930 h 3109275"/>
                <a:gd name="connsiteX4" fmla="*/ 1989567 w 3141970"/>
                <a:gd name="connsiteY4" fmla="*/ 0 h 3109275"/>
                <a:gd name="connsiteX5" fmla="*/ 2053681 w 3141970"/>
                <a:gd name="connsiteY5" fmla="*/ 16485 h 3109275"/>
                <a:gd name="connsiteX6" fmla="*/ 3138262 w 3141970"/>
                <a:gd name="connsiteY6" fmla="*/ 1163067 h 3109275"/>
                <a:gd name="connsiteX7" fmla="*/ 3141970 w 3141970"/>
                <a:gd name="connsiteY7" fmla="*/ 1180912 h 3109275"/>
                <a:gd name="connsiteX8" fmla="*/ 3098975 w 3141970"/>
                <a:gd name="connsiteY8" fmla="*/ 1185246 h 3109275"/>
                <a:gd name="connsiteX9" fmla="*/ 2751940 w 3141970"/>
                <a:gd name="connsiteY9" fmla="*/ 1611043 h 3109275"/>
                <a:gd name="connsiteX10" fmla="*/ 3098975 w 3141970"/>
                <a:gd name="connsiteY10" fmla="*/ 2036840 h 3109275"/>
                <a:gd name="connsiteX11" fmla="*/ 3112229 w 3141970"/>
                <a:gd name="connsiteY11" fmla="*/ 2038176 h 3109275"/>
                <a:gd name="connsiteX12" fmla="*/ 3101851 w 3141970"/>
                <a:gd name="connsiteY12" fmla="*/ 2073475 h 3109275"/>
                <a:gd name="connsiteX13" fmla="*/ 2053681 w 3141970"/>
                <a:gd name="connsiteY13" fmla="*/ 3096209 h 3109275"/>
                <a:gd name="connsiteX14" fmla="*/ 2002865 w 3141970"/>
                <a:gd name="connsiteY14" fmla="*/ 3109275 h 3109275"/>
                <a:gd name="connsiteX15" fmla="*/ 2000014 w 3141970"/>
                <a:gd name="connsiteY15" fmla="*/ 3080991 h 3109275"/>
                <a:gd name="connsiteX16" fmla="*/ 1574217 w 3141970"/>
                <a:gd name="connsiteY16" fmla="*/ 2733956 h 3109275"/>
                <a:gd name="connsiteX17" fmla="*/ 1148420 w 3141970"/>
                <a:gd name="connsiteY17" fmla="*/ 3080991 h 3109275"/>
                <a:gd name="connsiteX18" fmla="*/ 1145569 w 3141970"/>
                <a:gd name="connsiteY18" fmla="*/ 3109275 h 3109275"/>
                <a:gd name="connsiteX19" fmla="*/ 1094754 w 3141970"/>
                <a:gd name="connsiteY19" fmla="*/ 3096209 h 3109275"/>
                <a:gd name="connsiteX20" fmla="*/ 10172 w 3141970"/>
                <a:gd name="connsiteY20" fmla="*/ 1949627 h 3109275"/>
                <a:gd name="connsiteX21" fmla="*/ 0 w 3141970"/>
                <a:gd name="connsiteY21" fmla="*/ 1900672 h 3109275"/>
                <a:gd name="connsiteX22" fmla="*/ 54184 w 3141970"/>
                <a:gd name="connsiteY22" fmla="*/ 1883853 h 3109275"/>
                <a:gd name="connsiteX23" fmla="*/ 319634 w 3141970"/>
                <a:gd name="connsiteY23" fmla="*/ 1483381 h 3109275"/>
                <a:gd name="connsiteX24" fmla="*/ 54184 w 3141970"/>
                <a:gd name="connsiteY24" fmla="*/ 1082909 h 3109275"/>
                <a:gd name="connsiteX25" fmla="*/ 35448 w 3141970"/>
                <a:gd name="connsiteY25" fmla="*/ 1077094 h 3109275"/>
                <a:gd name="connsiteX26" fmla="*/ 46583 w 3141970"/>
                <a:gd name="connsiteY26" fmla="*/ 1039220 h 3109275"/>
                <a:gd name="connsiteX27" fmla="*/ 1094754 w 3141970"/>
                <a:gd name="connsiteY27" fmla="*/ 16485 h 310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41970" h="3109275">
                  <a:moveTo>
                    <a:pt x="1158867" y="0"/>
                  </a:moveTo>
                  <a:lnTo>
                    <a:pt x="1173745" y="47930"/>
                  </a:lnTo>
                  <a:cubicBezTo>
                    <a:pt x="1239725" y="203924"/>
                    <a:pt x="1394189" y="313380"/>
                    <a:pt x="1574217" y="313380"/>
                  </a:cubicBezTo>
                  <a:cubicBezTo>
                    <a:pt x="1754246" y="313380"/>
                    <a:pt x="1908709" y="203924"/>
                    <a:pt x="1974689" y="47930"/>
                  </a:cubicBezTo>
                  <a:lnTo>
                    <a:pt x="1989567" y="0"/>
                  </a:lnTo>
                  <a:lnTo>
                    <a:pt x="2053681" y="16485"/>
                  </a:lnTo>
                  <a:cubicBezTo>
                    <a:pt x="2586955" y="182351"/>
                    <a:pt x="3001541" y="617604"/>
                    <a:pt x="3138262" y="1163067"/>
                  </a:cubicBezTo>
                  <a:lnTo>
                    <a:pt x="3141970" y="1180912"/>
                  </a:lnTo>
                  <a:lnTo>
                    <a:pt x="3098975" y="1185246"/>
                  </a:lnTo>
                  <a:cubicBezTo>
                    <a:pt x="2900922" y="1225774"/>
                    <a:pt x="2751940" y="1401010"/>
                    <a:pt x="2751940" y="1611043"/>
                  </a:cubicBezTo>
                  <a:cubicBezTo>
                    <a:pt x="2751940" y="1821076"/>
                    <a:pt x="2900922" y="1996313"/>
                    <a:pt x="3098975" y="2036840"/>
                  </a:cubicBezTo>
                  <a:lnTo>
                    <a:pt x="3112229" y="2038176"/>
                  </a:lnTo>
                  <a:lnTo>
                    <a:pt x="3101851" y="2073475"/>
                  </a:lnTo>
                  <a:cubicBezTo>
                    <a:pt x="2937056" y="2560459"/>
                    <a:pt x="2545934" y="2943103"/>
                    <a:pt x="2053681" y="3096209"/>
                  </a:cubicBezTo>
                  <a:lnTo>
                    <a:pt x="2002865" y="3109275"/>
                  </a:lnTo>
                  <a:lnTo>
                    <a:pt x="2000014" y="3080991"/>
                  </a:lnTo>
                  <a:cubicBezTo>
                    <a:pt x="1959487" y="2882938"/>
                    <a:pt x="1784250" y="2733956"/>
                    <a:pt x="1574217" y="2733956"/>
                  </a:cubicBezTo>
                  <a:cubicBezTo>
                    <a:pt x="1364184" y="2733956"/>
                    <a:pt x="1188948" y="2882938"/>
                    <a:pt x="1148420" y="3080991"/>
                  </a:cubicBezTo>
                  <a:lnTo>
                    <a:pt x="1145569" y="3109275"/>
                  </a:lnTo>
                  <a:lnTo>
                    <a:pt x="1094754" y="3096209"/>
                  </a:lnTo>
                  <a:cubicBezTo>
                    <a:pt x="561480" y="2930344"/>
                    <a:pt x="146894" y="2495091"/>
                    <a:pt x="10172" y="1949627"/>
                  </a:cubicBezTo>
                  <a:lnTo>
                    <a:pt x="0" y="1900672"/>
                  </a:lnTo>
                  <a:lnTo>
                    <a:pt x="54184" y="1883853"/>
                  </a:lnTo>
                  <a:cubicBezTo>
                    <a:pt x="210178" y="1817873"/>
                    <a:pt x="319634" y="1663410"/>
                    <a:pt x="319634" y="1483381"/>
                  </a:cubicBezTo>
                  <a:cubicBezTo>
                    <a:pt x="319634" y="1303353"/>
                    <a:pt x="210178" y="1148889"/>
                    <a:pt x="54184" y="1082909"/>
                  </a:cubicBezTo>
                  <a:lnTo>
                    <a:pt x="35448" y="1077094"/>
                  </a:lnTo>
                  <a:lnTo>
                    <a:pt x="46583" y="1039220"/>
                  </a:lnTo>
                  <a:cubicBezTo>
                    <a:pt x="211379" y="552236"/>
                    <a:pt x="602501" y="169592"/>
                    <a:pt x="1094754" y="16485"/>
                  </a:cubicBezTo>
                  <a:close/>
                </a:path>
              </a:pathLst>
            </a:custGeom>
            <a:solidFill>
              <a:srgbClr val="3B27C4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24C51A66-E630-4433-AA01-7DDBFE8F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4631" y="1849272"/>
              <a:ext cx="3593931" cy="36106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F9924F9-A456-4120-A41E-9CF2B7064749}"/>
              </a:ext>
            </a:extLst>
          </p:cNvPr>
          <p:cNvSpPr txBox="1"/>
          <p:nvPr/>
        </p:nvSpPr>
        <p:spPr>
          <a:xfrm>
            <a:off x="1163057" y="1922553"/>
            <a:ext cx="65839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</a:t>
            </a:r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 </a:t>
            </a:r>
            <a:r>
              <a:rPr lang="ko-KR" altLang="en-US" dirty="0" err="1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</a:t>
            </a:r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engineering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- 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다양한 시각화를 통해 얻은 다양한 인사이트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EDA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기반</a:t>
            </a: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Feature engineering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통한 성능 향상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앙상블</a:t>
            </a:r>
            <a:endParaRPr lang="en-US" altLang="ko-KR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각기 다른 </a:t>
            </a: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feature set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구성된 다양한 알고리즘 사용하여 앙상블 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성능이 크게 향상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ko-KR" altLang="en-US" dirty="0">
              <a:solidFill>
                <a:srgbClr val="4E3CCA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r>
              <a:rPr lang="ko-KR" altLang="en-US" dirty="0">
                <a:solidFill>
                  <a:srgbClr val="4E3C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한계점: 시계열 모델 활용의 한계</a:t>
            </a:r>
            <a:endParaRPr lang="en-US" altLang="ko-KR" dirty="0">
              <a:solidFill>
                <a:srgbClr val="4E3CC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시계열 분석 모델인 </a:t>
            </a: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ARIMA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와 </a:t>
            </a:r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SARIMA, fb </a:t>
            </a:r>
            <a:r>
              <a:rPr lang="en-US" altLang="ko-KR" dirty="0" err="1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prophe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을 사용해 보았으나 최적화 실패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r>
              <a:rPr lang="en-US" altLang="ko-KR" dirty="0">
                <a:latin typeface="나눔스퀘어OTF_ac" panose="020B0600000101010101" pitchFamily="34" charset="-127"/>
                <a:ea typeface="나눔스퀘어OTF_ac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좋은 성과를 얻지 못함</a:t>
            </a:r>
            <a:endParaRPr lang="en-US" altLang="ko-KR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8A92C06-0B53-4A1E-A929-B4FDAEC2899F}"/>
              </a:ext>
            </a:extLst>
          </p:cNvPr>
          <p:cNvSpPr txBox="1">
            <a:spLocks/>
          </p:cNvSpPr>
          <p:nvPr/>
        </p:nvSpPr>
        <p:spPr>
          <a:xfrm>
            <a:off x="383934" y="713147"/>
            <a:ext cx="5254376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느낀점</a:t>
            </a:r>
            <a:r>
              <a:rPr lang="ko-KR" altLang="en-US" sz="2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A32A-B00C-4200-B317-8D1E6351A62E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BEHAVIOR PATTERN PREDICT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1BF25-0117-4BD4-B0B7-45E30442C39C}"/>
              </a:ext>
            </a:extLst>
          </p:cNvPr>
          <p:cNvSpPr txBox="1"/>
          <p:nvPr/>
        </p:nvSpPr>
        <p:spPr>
          <a:xfrm>
            <a:off x="383934" y="192349"/>
            <a:ext cx="43023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Conclusion</a:t>
            </a:r>
            <a:endParaRPr lang="ko-KR" altLang="en-US" sz="1500" dirty="0">
              <a:solidFill>
                <a:schemeClr val="tx1">
                  <a:lumMod val="50000"/>
                  <a:lumOff val="50000"/>
                </a:schemeClr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DC77B6-F21E-44A5-ADE2-1355B3DA0DB7}"/>
              </a:ext>
            </a:extLst>
          </p:cNvPr>
          <p:cNvGrpSpPr/>
          <p:nvPr/>
        </p:nvGrpSpPr>
        <p:grpSpPr>
          <a:xfrm>
            <a:off x="2336799" y="220328"/>
            <a:ext cx="10486008" cy="248386"/>
            <a:chOff x="2841507" y="152305"/>
            <a:chExt cx="10486008" cy="2483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9ECE1A-A89E-4BE0-9427-EA4837CA4FF4}"/>
                </a:ext>
              </a:extLst>
            </p:cNvPr>
            <p:cNvSpPr txBox="1"/>
            <p:nvPr/>
          </p:nvSpPr>
          <p:spPr>
            <a:xfrm>
              <a:off x="2841507" y="152305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LSTM            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2EF874-C164-4177-BB34-C3006187F0DE}"/>
                </a:ext>
              </a:extLst>
            </p:cNvPr>
            <p:cNvSpPr txBox="1"/>
            <p:nvPr/>
          </p:nvSpPr>
          <p:spPr>
            <a:xfrm>
              <a:off x="4538780" y="154470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XGB                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E1DDC6-8768-4926-A331-C0C0F580247A}"/>
                </a:ext>
              </a:extLst>
            </p:cNvPr>
            <p:cNvSpPr txBox="1"/>
            <p:nvPr/>
          </p:nvSpPr>
          <p:spPr>
            <a:xfrm>
              <a:off x="6574291" y="152305"/>
              <a:ext cx="67532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EXTRA TREE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69459B9-45A7-47F0-AE65-4787A92058FF}"/>
              </a:ext>
            </a:extLst>
          </p:cNvPr>
          <p:cNvCxnSpPr>
            <a:cxnSpLocks/>
          </p:cNvCxnSpPr>
          <p:nvPr/>
        </p:nvCxnSpPr>
        <p:spPr>
          <a:xfrm>
            <a:off x="5276849" y="336995"/>
            <a:ext cx="6623050" cy="0"/>
          </a:xfrm>
          <a:prstGeom prst="line">
            <a:avLst/>
          </a:prstGeom>
          <a:ln w="19050">
            <a:solidFill>
              <a:schemeClr val="bg1">
                <a:lumMod val="65000"/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39CB55-65F0-4CC6-A39D-2C8542B01404}"/>
              </a:ext>
            </a:extLst>
          </p:cNvPr>
          <p:cNvGrpSpPr/>
          <p:nvPr/>
        </p:nvGrpSpPr>
        <p:grpSpPr>
          <a:xfrm>
            <a:off x="296417" y="6345788"/>
            <a:ext cx="11479617" cy="246221"/>
            <a:chOff x="296417" y="6345788"/>
            <a:chExt cx="11479617" cy="2462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8E5C5-98F7-4C83-BC86-19D28B1E8EE9}"/>
                </a:ext>
              </a:extLst>
            </p:cNvPr>
            <p:cNvSpPr txBox="1"/>
            <p:nvPr/>
          </p:nvSpPr>
          <p:spPr>
            <a:xfrm>
              <a:off x="6419114" y="6345788"/>
              <a:ext cx="535692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WEIGHTED AVERAGE ENSEMBLE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7DCBF27-4439-4708-8CDB-96E2747760BA}"/>
                </a:ext>
              </a:extLst>
            </p:cNvPr>
            <p:cNvCxnSpPr>
              <a:cxnSpLocks/>
            </p:cNvCxnSpPr>
            <p:nvPr/>
          </p:nvCxnSpPr>
          <p:spPr>
            <a:xfrm>
              <a:off x="296417" y="6468899"/>
              <a:ext cx="5890986" cy="0"/>
            </a:xfrm>
            <a:prstGeom prst="line">
              <a:avLst/>
            </a:prstGeom>
            <a:ln w="1905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C49E3B-0093-4160-99DA-E6F6BC2E5C15}"/>
              </a:ext>
            </a:extLst>
          </p:cNvPr>
          <p:cNvSpPr/>
          <p:nvPr/>
        </p:nvSpPr>
        <p:spPr>
          <a:xfrm>
            <a:off x="7672916" y="1500863"/>
            <a:ext cx="4029034" cy="40513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919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3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64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9268D1-ABC3-448F-9805-E6EDF7065DD7}"/>
              </a:ext>
            </a:extLst>
          </p:cNvPr>
          <p:cNvGrpSpPr/>
          <p:nvPr/>
        </p:nvGrpSpPr>
        <p:grpSpPr>
          <a:xfrm>
            <a:off x="3370079" y="0"/>
            <a:ext cx="8821921" cy="6858000"/>
            <a:chOff x="3370079" y="0"/>
            <a:chExt cx="8821921" cy="6858000"/>
          </a:xfrm>
        </p:grpSpPr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55DC33BC-3D2C-4A0E-A2A1-BDDB4D2B6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92F7A2-8228-41A8-8A38-9171FC8283E6}"/>
                </a:ext>
              </a:extLst>
            </p:cNvPr>
            <p:cNvSpPr/>
            <p:nvPr/>
          </p:nvSpPr>
          <p:spPr>
            <a:xfrm>
              <a:off x="3503274" y="568231"/>
              <a:ext cx="1887876" cy="14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7DF72CF-315F-4616-A886-F6705A3FEB22}"/>
                </a:ext>
              </a:extLst>
            </p:cNvPr>
            <p:cNvSpPr/>
            <p:nvPr/>
          </p:nvSpPr>
          <p:spPr>
            <a:xfrm>
              <a:off x="3370079" y="4932964"/>
              <a:ext cx="2508369" cy="192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97AA8-C626-488B-A7B6-5BC1868E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12" y="1391441"/>
            <a:ext cx="10515600" cy="2908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sz="2000" dirty="0"/>
              <a:t>지난 </a:t>
            </a:r>
            <a:r>
              <a:rPr lang="en-US" altLang="ko-KR" sz="2000" dirty="0"/>
              <a:t>2</a:t>
            </a:r>
            <a:r>
              <a:rPr lang="ko-KR" altLang="en-US" sz="2000" dirty="0"/>
              <a:t>년 동안의 </a:t>
            </a:r>
            <a:r>
              <a:rPr lang="ko-KR" altLang="en-US" sz="2000" dirty="0" err="1"/>
              <a:t>데이콘에</a:t>
            </a:r>
            <a:r>
              <a:rPr lang="ko-KR" altLang="en-US" sz="2000" dirty="0"/>
              <a:t> 관한 여러가지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079F-4E69-4BF8-B325-084D2358D6BF}"/>
              </a:ext>
            </a:extLst>
          </p:cNvPr>
          <p:cNvSpPr txBox="1"/>
          <p:nvPr/>
        </p:nvSpPr>
        <p:spPr>
          <a:xfrm>
            <a:off x="1042554" y="4740854"/>
            <a:ext cx="6097712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[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추가 제공 데이터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]</a:t>
            </a:r>
          </a:p>
          <a:p>
            <a:endParaRPr lang="en-US" altLang="ko-KR" sz="5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info_user.csv: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유저 관련 정보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info_competition.csv: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대회 관련 정보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info_submission.csv: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제출 관련 정보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info_login.csv: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로그인 관련 정보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8BF9A3-1187-424F-8A76-2FBD426BA9B1}"/>
              </a:ext>
            </a:extLst>
          </p:cNvPr>
          <p:cNvSpPr/>
          <p:nvPr/>
        </p:nvSpPr>
        <p:spPr>
          <a:xfrm>
            <a:off x="794391" y="2292615"/>
            <a:ext cx="5085709" cy="2005712"/>
          </a:xfrm>
          <a:prstGeom prst="roundRect">
            <a:avLst/>
          </a:prstGeom>
          <a:noFill/>
          <a:ln w="38100">
            <a:solidFill>
              <a:srgbClr val="3B2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BC404-EED6-49AF-A998-C758FDF6056F}"/>
              </a:ext>
            </a:extLst>
          </p:cNvPr>
          <p:cNvSpPr txBox="1"/>
          <p:nvPr/>
        </p:nvSpPr>
        <p:spPr>
          <a:xfrm>
            <a:off x="1042554" y="2490832"/>
            <a:ext cx="458938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(2018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 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 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~ 2020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 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12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 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기간 동안 기록된 </a:t>
            </a:r>
            <a:r>
              <a:rPr lang="ko-KR" altLang="en-US" sz="1600" i="0" dirty="0">
                <a:solidFill>
                  <a:srgbClr val="3B27C4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한 시간 간격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사용자 행동 데이터</a:t>
            </a:r>
            <a:endParaRPr lang="en-US" altLang="ko-KR" sz="160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50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endParaRPr lang="ko-KR" altLang="en-US" sz="50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columns : 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수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세션 수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신규 방문자 수</a:t>
            </a:r>
            <a:r>
              <a:rPr lang="en-US" altLang="ko-KR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페이지 뷰 수</a:t>
            </a:r>
          </a:p>
          <a:p>
            <a:endParaRPr lang="ko-KR" altLang="en-US" sz="16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BB2C8-B881-4BBC-92E7-B7BBEA9026ED}"/>
              </a:ext>
            </a:extLst>
          </p:cNvPr>
          <p:cNvSpPr txBox="1"/>
          <p:nvPr/>
        </p:nvSpPr>
        <p:spPr>
          <a:xfrm>
            <a:off x="1407687" y="2108905"/>
            <a:ext cx="302865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 </a:t>
            </a:r>
            <a:r>
              <a:rPr lang="ko-KR" altLang="en-US" sz="18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학습 데이터 </a:t>
            </a:r>
            <a:r>
              <a:rPr lang="en-US" altLang="ko-KR" sz="1800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 - </a:t>
            </a:r>
            <a:r>
              <a:rPr lang="en-US" altLang="ko-KR" sz="18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train.csv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4B120-0803-4C30-8209-A47B48C89FAF}"/>
              </a:ext>
            </a:extLst>
          </p:cNvPr>
          <p:cNvSpPr txBox="1"/>
          <p:nvPr/>
        </p:nvSpPr>
        <p:spPr>
          <a:xfrm>
            <a:off x="6547148" y="2491785"/>
            <a:ext cx="463519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600" b="0" i="0" dirty="0">
              <a:effectLst/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모두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0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으로 채워진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(2020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11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9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~ 2021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년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1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월 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8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)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의 </a:t>
            </a:r>
            <a:r>
              <a:rPr lang="ko-KR" altLang="en-US" sz="1600" b="0" i="0" dirty="0">
                <a:solidFill>
                  <a:srgbClr val="3B27C4"/>
                </a:solidFill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일 단위 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데이터</a:t>
            </a:r>
          </a:p>
          <a:p>
            <a:pPr algn="l"/>
            <a:endParaRPr lang="en-US" altLang="ko-KR" sz="500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column : 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사용자 수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세션 수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신규 방문자 수</a:t>
            </a:r>
            <a:r>
              <a:rPr lang="en-US" altLang="ko-KR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, </a:t>
            </a:r>
            <a:r>
              <a:rPr lang="ko-KR" altLang="en-US" sz="1600" b="0" i="0" dirty="0">
                <a:effectLst/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페이지 뷰 수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D532EC7-85FC-42EE-BCAD-39F552358188}"/>
              </a:ext>
            </a:extLst>
          </p:cNvPr>
          <p:cNvSpPr/>
          <p:nvPr/>
        </p:nvSpPr>
        <p:spPr>
          <a:xfrm>
            <a:off x="6311900" y="2292615"/>
            <a:ext cx="5085709" cy="2005712"/>
          </a:xfrm>
          <a:prstGeom prst="roundRect">
            <a:avLst/>
          </a:prstGeom>
          <a:noFill/>
          <a:ln w="38100">
            <a:solidFill>
              <a:srgbClr val="3B2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9A1D8-C899-4052-B038-B7CD28F1F3A5}"/>
              </a:ext>
            </a:extLst>
          </p:cNvPr>
          <p:cNvSpPr txBox="1"/>
          <p:nvPr/>
        </p:nvSpPr>
        <p:spPr>
          <a:xfrm>
            <a:off x="6962656" y="2121500"/>
            <a:ext cx="317341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B27C4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[ </a:t>
            </a:r>
            <a:r>
              <a:rPr lang="ko-KR" altLang="en-US" b="0" i="0" dirty="0">
                <a:solidFill>
                  <a:srgbClr val="3B27C4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제출 </a:t>
            </a:r>
            <a:r>
              <a:rPr lang="en-US" altLang="ko-KR" b="0" i="0" dirty="0">
                <a:solidFill>
                  <a:srgbClr val="3B27C4"/>
                </a:solidFill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] 	-  </a:t>
            </a:r>
            <a:r>
              <a:rPr lang="en-US" altLang="ko-KR" b="0" i="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submission.csv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8F052-4F26-4864-8871-AE165456588F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BC9BD1-E7E4-45F0-B108-2D773A435589}"/>
              </a:ext>
            </a:extLst>
          </p:cNvPr>
          <p:cNvSpPr txBox="1"/>
          <p:nvPr/>
        </p:nvSpPr>
        <p:spPr>
          <a:xfrm>
            <a:off x="409334" y="103324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B5F349B1-DB2F-4CDB-8A71-BDFB28DF86AB}"/>
              </a:ext>
            </a:extLst>
          </p:cNvPr>
          <p:cNvSpPr txBox="1">
            <a:spLocks/>
          </p:cNvSpPr>
          <p:nvPr/>
        </p:nvSpPr>
        <p:spPr>
          <a:xfrm>
            <a:off x="479425" y="961900"/>
            <a:ext cx="10515600" cy="290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제공된 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C0F0B-D7AF-4E99-A059-0023051C5F67}"/>
              </a:ext>
            </a:extLst>
          </p:cNvPr>
          <p:cNvSpPr/>
          <p:nvPr/>
        </p:nvSpPr>
        <p:spPr>
          <a:xfrm>
            <a:off x="1681400" y="-55562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D0D9D9-066D-4716-B3FF-7B7C7A20487B}"/>
              </a:ext>
            </a:extLst>
          </p:cNvPr>
          <p:cNvSpPr/>
          <p:nvPr/>
        </p:nvSpPr>
        <p:spPr>
          <a:xfrm>
            <a:off x="2348397" y="-55562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C1990D-5B83-444A-BE5A-40933598D11B}"/>
              </a:ext>
            </a:extLst>
          </p:cNvPr>
          <p:cNvSpPr/>
          <p:nvPr/>
        </p:nvSpPr>
        <p:spPr>
          <a:xfrm>
            <a:off x="5021769" y="-57157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643659-D06D-4C57-9C52-EF260BD9DEF1}"/>
              </a:ext>
            </a:extLst>
          </p:cNvPr>
          <p:cNvSpPr/>
          <p:nvPr/>
        </p:nvSpPr>
        <p:spPr>
          <a:xfrm>
            <a:off x="3034299" y="-55562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35BABA-D6A7-4087-8EFD-E8D3018E0BDD}"/>
              </a:ext>
            </a:extLst>
          </p:cNvPr>
          <p:cNvSpPr/>
          <p:nvPr/>
        </p:nvSpPr>
        <p:spPr>
          <a:xfrm>
            <a:off x="3701848" y="-56325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8EF7DF-A89A-4EC5-AE41-08023DA950A5}"/>
              </a:ext>
            </a:extLst>
          </p:cNvPr>
          <p:cNvSpPr/>
          <p:nvPr/>
        </p:nvSpPr>
        <p:spPr>
          <a:xfrm>
            <a:off x="4352138" y="-55562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882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5A9DEE20-CFCB-4342-8045-A70A2F88D579}"/>
              </a:ext>
            </a:extLst>
          </p:cNvPr>
          <p:cNvSpPr txBox="1">
            <a:spLocks/>
          </p:cNvSpPr>
          <p:nvPr/>
        </p:nvSpPr>
        <p:spPr>
          <a:xfrm>
            <a:off x="479425" y="860017"/>
            <a:ext cx="5254376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데이터 이해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7E5C090-5E11-44CA-80CB-69F419255117}"/>
              </a:ext>
            </a:extLst>
          </p:cNvPr>
          <p:cNvSpPr/>
          <p:nvPr/>
        </p:nvSpPr>
        <p:spPr>
          <a:xfrm>
            <a:off x="4257302" y="0"/>
            <a:ext cx="7934698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1FA530-6BFF-4438-A1DE-2CCB6D06727F}"/>
              </a:ext>
            </a:extLst>
          </p:cNvPr>
          <p:cNvGrpSpPr/>
          <p:nvPr/>
        </p:nvGrpSpPr>
        <p:grpSpPr>
          <a:xfrm>
            <a:off x="3503274" y="-15944"/>
            <a:ext cx="8688726" cy="6858000"/>
            <a:chOff x="3928853" y="96527"/>
            <a:chExt cx="8688726" cy="6858000"/>
          </a:xfrm>
        </p:grpSpPr>
        <p:pic>
          <p:nvPicPr>
            <p:cNvPr id="50" name="Picture 8">
              <a:extLst>
                <a:ext uri="{FF2B5EF4-FFF2-40B4-BE49-F238E27FC236}">
                  <a16:creationId xmlns:a16="http://schemas.microsoft.com/office/drawing/2014/main" id="{663195AB-8B76-4B85-A3C9-5F18011D7D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928853" y="96527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D78481D-0CDA-4828-B01B-DB5AD8B36B89}"/>
                </a:ext>
              </a:extLst>
            </p:cNvPr>
            <p:cNvSpPr/>
            <p:nvPr/>
          </p:nvSpPr>
          <p:spPr>
            <a:xfrm>
              <a:off x="4682880" y="568231"/>
              <a:ext cx="708269" cy="148916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E2588C-1C0B-40A5-9ACF-47D51A1AC2F9}"/>
              </a:ext>
            </a:extLst>
          </p:cNvPr>
          <p:cNvSpPr/>
          <p:nvPr/>
        </p:nvSpPr>
        <p:spPr>
          <a:xfrm>
            <a:off x="2282577" y="257248"/>
            <a:ext cx="1905184" cy="1489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03ED9-E934-4E1A-B90F-C56688075562}"/>
              </a:ext>
            </a:extLst>
          </p:cNvPr>
          <p:cNvSpPr txBox="1"/>
          <p:nvPr/>
        </p:nvSpPr>
        <p:spPr>
          <a:xfrm>
            <a:off x="9761523" y="6515252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8906DC-2ABF-4A7D-AA09-C6C43B4B4788}"/>
              </a:ext>
            </a:extLst>
          </p:cNvPr>
          <p:cNvGrpSpPr/>
          <p:nvPr/>
        </p:nvGrpSpPr>
        <p:grpSpPr>
          <a:xfrm>
            <a:off x="-159126" y="1495536"/>
            <a:ext cx="6777399" cy="4868265"/>
            <a:chOff x="-252981" y="1277915"/>
            <a:chExt cx="6917542" cy="496893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5C14D7B-A23C-41F7-AE94-45E3FFD6212D}"/>
                </a:ext>
              </a:extLst>
            </p:cNvPr>
            <p:cNvSpPr/>
            <p:nvPr/>
          </p:nvSpPr>
          <p:spPr>
            <a:xfrm>
              <a:off x="409334" y="3827283"/>
              <a:ext cx="2419563" cy="2419563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84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327D3D9-E165-4933-8CB7-9D0B56B8CA2B}"/>
                </a:ext>
              </a:extLst>
            </p:cNvPr>
            <p:cNvSpPr/>
            <p:nvPr/>
          </p:nvSpPr>
          <p:spPr>
            <a:xfrm>
              <a:off x="409334" y="1277915"/>
              <a:ext cx="2419563" cy="2419563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84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8" name="내용 개체 틀 4">
              <a:extLst>
                <a:ext uri="{FF2B5EF4-FFF2-40B4-BE49-F238E27FC236}">
                  <a16:creationId xmlns:a16="http://schemas.microsoft.com/office/drawing/2014/main" id="{3051EC52-9D38-48C2-9870-AB5ED972DB59}"/>
                </a:ext>
              </a:extLst>
            </p:cNvPr>
            <p:cNvSpPr txBox="1">
              <a:spLocks/>
            </p:cNvSpPr>
            <p:nvPr/>
          </p:nvSpPr>
          <p:spPr>
            <a:xfrm>
              <a:off x="412876" y="2247334"/>
              <a:ext cx="2416021" cy="135709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해당 날짜에 </a:t>
              </a:r>
              <a:r>
                <a:rPr lang="ko-KR" altLang="en-US" sz="1400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데이콘에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방문한 사람의 수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ko-KR" altLang="en-US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(</a:t>
              </a:r>
              <a:r>
                <a:rPr lang="ko-KR" altLang="en-US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같은 사람이 중복 방문한 회수는 제외</a:t>
              </a:r>
              <a:r>
                <a:rPr lang="en-US" altLang="ko-KR" sz="10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)</a:t>
              </a:r>
            </a:p>
          </p:txBody>
        </p:sp>
        <p:sp>
          <p:nvSpPr>
            <p:cNvPr id="30" name="내용 개체 틀 4">
              <a:extLst>
                <a:ext uri="{FF2B5EF4-FFF2-40B4-BE49-F238E27FC236}">
                  <a16:creationId xmlns:a16="http://schemas.microsoft.com/office/drawing/2014/main" id="{B2D50648-0B72-4048-BFDC-E5B09FE85A90}"/>
                </a:ext>
              </a:extLst>
            </p:cNvPr>
            <p:cNvSpPr txBox="1">
              <a:spLocks/>
            </p:cNvSpPr>
            <p:nvPr/>
          </p:nvSpPr>
          <p:spPr>
            <a:xfrm>
              <a:off x="-252981" y="4891199"/>
              <a:ext cx="3601323" cy="8435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데이콘에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처음으로 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방문한 사용자 수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DBD075-1A1B-48CB-8694-F29F3633577E}"/>
                </a:ext>
              </a:extLst>
            </p:cNvPr>
            <p:cNvSpPr txBox="1"/>
            <p:nvPr/>
          </p:nvSpPr>
          <p:spPr>
            <a:xfrm>
              <a:off x="997444" y="1764336"/>
              <a:ext cx="1456573" cy="4829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3B27C4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01 USER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EBBC73-DE41-4401-8E5A-8A15FB4B9AE8}"/>
                </a:ext>
              </a:extLst>
            </p:cNvPr>
            <p:cNvSpPr txBox="1"/>
            <p:nvPr/>
          </p:nvSpPr>
          <p:spPr>
            <a:xfrm>
              <a:off x="731842" y="4363543"/>
              <a:ext cx="1832961" cy="47320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20298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03 NEW USER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FCB7A3-E4DD-4402-8A43-4CEA2E655C31}"/>
                </a:ext>
              </a:extLst>
            </p:cNvPr>
            <p:cNvSpPr/>
            <p:nvPr/>
          </p:nvSpPr>
          <p:spPr>
            <a:xfrm>
              <a:off x="3038819" y="1277915"/>
              <a:ext cx="2419563" cy="2419563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84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9" name="내용 개체 틀 4">
              <a:extLst>
                <a:ext uri="{FF2B5EF4-FFF2-40B4-BE49-F238E27FC236}">
                  <a16:creationId xmlns:a16="http://schemas.microsoft.com/office/drawing/2014/main" id="{44055E79-6651-4F5E-B551-567362E06536}"/>
                </a:ext>
              </a:extLst>
            </p:cNvPr>
            <p:cNvSpPr txBox="1">
              <a:spLocks/>
            </p:cNvSpPr>
            <p:nvPr/>
          </p:nvSpPr>
          <p:spPr>
            <a:xfrm>
              <a:off x="1870943" y="2290933"/>
              <a:ext cx="4793618" cy="8435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사이트에서 모든 사용자가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시작한 개별 </a:t>
              </a:r>
              <a:r>
                <a:rPr lang="ko-KR" altLang="en-US" sz="1400" dirty="0" err="1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세션수</a:t>
              </a: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B00B3A-D352-4E1A-AC9D-53706750EB0D}"/>
                </a:ext>
              </a:extLst>
            </p:cNvPr>
            <p:cNvSpPr txBox="1"/>
            <p:nvPr/>
          </p:nvSpPr>
          <p:spPr>
            <a:xfrm>
              <a:off x="3431196" y="1752874"/>
              <a:ext cx="1593341" cy="48299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20298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02 SESSION</a:t>
              </a: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5195F1B-7B19-4123-906B-E5A4673D8125}"/>
                </a:ext>
              </a:extLst>
            </p:cNvPr>
            <p:cNvSpPr/>
            <p:nvPr/>
          </p:nvSpPr>
          <p:spPr>
            <a:xfrm>
              <a:off x="3038819" y="3827283"/>
              <a:ext cx="2419563" cy="2419563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rgbClr val="5847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31" name="내용 개체 틀 4">
              <a:extLst>
                <a:ext uri="{FF2B5EF4-FFF2-40B4-BE49-F238E27FC236}">
                  <a16:creationId xmlns:a16="http://schemas.microsoft.com/office/drawing/2014/main" id="{95A0BA76-B8CF-4A5B-8E24-6060B519B115}"/>
                </a:ext>
              </a:extLst>
            </p:cNvPr>
            <p:cNvSpPr txBox="1">
              <a:spLocks/>
            </p:cNvSpPr>
            <p:nvPr/>
          </p:nvSpPr>
          <p:spPr>
            <a:xfrm>
              <a:off x="2146074" y="4860742"/>
              <a:ext cx="4291268" cy="8435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홈페이지에 들어온 사용자가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ko-KR" altLang="en-US" sz="1400" dirty="0">
                  <a:latin typeface="나눔스퀘어OTF_ac" panose="020B0600000101010101" pitchFamily="34" charset="-127"/>
                  <a:ea typeface="나눔스퀘어OTF_ac" panose="020B0600000101010101" pitchFamily="34" charset="-127"/>
                </a:rPr>
                <a:t> 둘러 본 페이지 수</a:t>
              </a:r>
              <a:endParaRPr lang="en-US" altLang="ko-KR" sz="1400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339689-6242-4FF0-880A-51E8C01F30ED}"/>
                </a:ext>
              </a:extLst>
            </p:cNvPr>
            <p:cNvSpPr txBox="1"/>
            <p:nvPr/>
          </p:nvSpPr>
          <p:spPr>
            <a:xfrm>
              <a:off x="3644117" y="4363543"/>
              <a:ext cx="1456573" cy="47320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20298"/>
                  </a:solidFill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04 USER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B78539D-5B83-4B44-A872-CD6548C1A870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AA0B35-1D52-4576-AE20-01CFC0621BF9}"/>
              </a:ext>
            </a:extLst>
          </p:cNvPr>
          <p:cNvSpPr/>
          <p:nvPr/>
        </p:nvSpPr>
        <p:spPr>
          <a:xfrm>
            <a:off x="1681400" y="-55562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DD409E-4016-46D2-A081-84D3D9CBCCB9}"/>
              </a:ext>
            </a:extLst>
          </p:cNvPr>
          <p:cNvSpPr/>
          <p:nvPr/>
        </p:nvSpPr>
        <p:spPr>
          <a:xfrm>
            <a:off x="2348397" y="-55562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12B32E-D867-4004-BFFF-E2CF46CB6E62}"/>
              </a:ext>
            </a:extLst>
          </p:cNvPr>
          <p:cNvSpPr/>
          <p:nvPr/>
        </p:nvSpPr>
        <p:spPr>
          <a:xfrm>
            <a:off x="5021769" y="-57157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27919E-74A5-4FDA-B64C-72637143A9B3}"/>
              </a:ext>
            </a:extLst>
          </p:cNvPr>
          <p:cNvSpPr/>
          <p:nvPr/>
        </p:nvSpPr>
        <p:spPr>
          <a:xfrm>
            <a:off x="3034299" y="-55562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8C5A19-78B1-4BF6-A20B-15199B18A262}"/>
              </a:ext>
            </a:extLst>
          </p:cNvPr>
          <p:cNvSpPr/>
          <p:nvPr/>
        </p:nvSpPr>
        <p:spPr>
          <a:xfrm>
            <a:off x="3701848" y="-56325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8BF08B1-35A7-49D2-AACB-94847984BE8D}"/>
              </a:ext>
            </a:extLst>
          </p:cNvPr>
          <p:cNvSpPr/>
          <p:nvPr/>
        </p:nvSpPr>
        <p:spPr>
          <a:xfrm>
            <a:off x="4352138" y="-55562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2A1A23-91C2-4831-89D6-75714FD94198}"/>
              </a:ext>
            </a:extLst>
          </p:cNvPr>
          <p:cNvGrpSpPr/>
          <p:nvPr/>
        </p:nvGrpSpPr>
        <p:grpSpPr>
          <a:xfrm>
            <a:off x="6408460" y="1724360"/>
            <a:ext cx="4424677" cy="4428076"/>
            <a:chOff x="6518938" y="1610912"/>
            <a:chExt cx="4424677" cy="442807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7F7E-77E8-4F22-97DF-90801F4E2A00}"/>
                </a:ext>
              </a:extLst>
            </p:cNvPr>
            <p:cNvGrpSpPr/>
            <p:nvPr/>
          </p:nvGrpSpPr>
          <p:grpSpPr>
            <a:xfrm>
              <a:off x="6518938" y="1610912"/>
              <a:ext cx="4424677" cy="4428076"/>
              <a:chOff x="7191761" y="1658558"/>
              <a:chExt cx="4040037" cy="4428076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3D8BC9F1-4898-4B31-82E5-6295E33A1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335" t="1807" r="1819" b="2597"/>
              <a:stretch/>
            </p:blipFill>
            <p:spPr>
              <a:xfrm>
                <a:off x="7191761" y="1664749"/>
                <a:ext cx="4028064" cy="4421885"/>
              </a:xfrm>
              <a:prstGeom prst="rect">
                <a:avLst/>
              </a:prstGeom>
            </p:spPr>
          </p:pic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5D35BA0-C1F9-4B1C-BFDC-09330077E919}"/>
                  </a:ext>
                </a:extLst>
              </p:cNvPr>
              <p:cNvSpPr/>
              <p:nvPr/>
            </p:nvSpPr>
            <p:spPr>
              <a:xfrm>
                <a:off x="7196577" y="1658558"/>
                <a:ext cx="4035221" cy="187865"/>
              </a:xfrm>
              <a:prstGeom prst="rect">
                <a:avLst/>
              </a:prstGeom>
              <a:solidFill>
                <a:srgbClr val="5847C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48F159C0-E707-4634-BA2C-9D69ED7CFDDB}"/>
                  </a:ext>
                </a:extLst>
              </p:cNvPr>
              <p:cNvSpPr/>
              <p:nvPr/>
            </p:nvSpPr>
            <p:spPr>
              <a:xfrm rot="5400000">
                <a:off x="5213215" y="3829785"/>
                <a:ext cx="4240209" cy="273488"/>
              </a:xfrm>
              <a:prstGeom prst="rect">
                <a:avLst/>
              </a:prstGeom>
              <a:solidFill>
                <a:srgbClr val="5847C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OTF_ac" panose="020B0600000101010101" pitchFamily="34" charset="-127"/>
                  <a:ea typeface="나눔스퀘어OTF_ac" panose="020B0600000101010101" pitchFamily="34" charset="-127"/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E72F0CA-6134-4382-8DD9-6878C183E6A7}"/>
                </a:ext>
              </a:extLst>
            </p:cNvPr>
            <p:cNvCxnSpPr>
              <a:cxnSpLocks/>
            </p:cNvCxnSpPr>
            <p:nvPr/>
          </p:nvCxnSpPr>
          <p:spPr>
            <a:xfrm>
              <a:off x="7747992" y="1610912"/>
              <a:ext cx="0" cy="4410619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A8A7FF8-56C4-4133-B4AB-03A0D6BD4105}"/>
                </a:ext>
              </a:extLst>
            </p:cNvPr>
            <p:cNvCxnSpPr>
              <a:cxnSpLocks/>
            </p:cNvCxnSpPr>
            <p:nvPr/>
          </p:nvCxnSpPr>
          <p:spPr>
            <a:xfrm>
              <a:off x="8496423" y="1610912"/>
              <a:ext cx="0" cy="4410619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70D8C03-4991-45AC-9283-431ED96C6474}"/>
                </a:ext>
              </a:extLst>
            </p:cNvPr>
            <p:cNvCxnSpPr>
              <a:cxnSpLocks/>
            </p:cNvCxnSpPr>
            <p:nvPr/>
          </p:nvCxnSpPr>
          <p:spPr>
            <a:xfrm>
              <a:off x="9258490" y="1610912"/>
              <a:ext cx="0" cy="4410619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0A056268-FCCC-4F97-BD66-2CE74C24D91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858" y="1634560"/>
              <a:ext cx="0" cy="4386971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012E389-F4C4-4CC3-8E91-50388F978C09}"/>
                </a:ext>
              </a:extLst>
            </p:cNvPr>
            <p:cNvCxnSpPr/>
            <p:nvPr/>
          </p:nvCxnSpPr>
          <p:spPr>
            <a:xfrm>
              <a:off x="10934090" y="1617103"/>
              <a:ext cx="0" cy="4404428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331315E-336E-4716-8BC3-DDB06C9C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3738" y="6026293"/>
              <a:ext cx="4119877" cy="0"/>
            </a:xfrm>
            <a:prstGeom prst="line">
              <a:avLst/>
            </a:prstGeom>
            <a:ln w="22225">
              <a:solidFill>
                <a:srgbClr val="3B27C4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849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36CD438-0A0F-44C3-BCAE-F3096BC550E0}"/>
              </a:ext>
            </a:extLst>
          </p:cNvPr>
          <p:cNvSpPr txBox="1"/>
          <p:nvPr/>
        </p:nvSpPr>
        <p:spPr>
          <a:xfrm>
            <a:off x="162337" y="999368"/>
            <a:ext cx="92519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0" dirty="0">
                <a:solidFill>
                  <a:srgbClr val="9589DE">
                    <a:alpha val="45000"/>
                  </a:srgb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+</a:t>
            </a:r>
            <a:endParaRPr lang="ko-KR" altLang="en-US" sz="20000" dirty="0">
              <a:solidFill>
                <a:schemeClr val="tx1">
                  <a:alpha val="45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A7BD40-4B7E-49DD-9E33-C6E26BB153E0}"/>
              </a:ext>
            </a:extLst>
          </p:cNvPr>
          <p:cNvSpPr/>
          <p:nvPr/>
        </p:nvSpPr>
        <p:spPr>
          <a:xfrm>
            <a:off x="3846477" y="0"/>
            <a:ext cx="834552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EC45E1E-BF58-4919-85A4-4225E0B15ACE}"/>
              </a:ext>
            </a:extLst>
          </p:cNvPr>
          <p:cNvGrpSpPr/>
          <p:nvPr/>
        </p:nvGrpSpPr>
        <p:grpSpPr>
          <a:xfrm>
            <a:off x="3503274" y="-76202"/>
            <a:ext cx="8688726" cy="6858000"/>
            <a:chOff x="3503274" y="0"/>
            <a:chExt cx="8688726" cy="6858000"/>
          </a:xfrm>
        </p:grpSpPr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D66ED59E-879A-47E8-9917-89030C9D4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1816F5-C12C-422B-B96E-FD6897C9DFFB}"/>
                </a:ext>
              </a:extLst>
            </p:cNvPr>
            <p:cNvSpPr/>
            <p:nvPr/>
          </p:nvSpPr>
          <p:spPr>
            <a:xfrm>
              <a:off x="3833366" y="568231"/>
              <a:ext cx="1557784" cy="148916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5365CC7-03DC-4A77-9CC0-DB965E43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69" y="2279552"/>
            <a:ext cx="5090256" cy="2416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AA486-A57D-4E45-A4AE-DAAC361698F6}"/>
              </a:ext>
            </a:extLst>
          </p:cNvPr>
          <p:cNvSpPr txBox="1"/>
          <p:nvPr/>
        </p:nvSpPr>
        <p:spPr>
          <a:xfrm>
            <a:off x="-2208933" y="3996902"/>
            <a:ext cx="567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공공데이터 포털에서</a:t>
            </a:r>
            <a:endParaRPr lang="en-US" altLang="ko-KR" sz="1600" dirty="0">
              <a:solidFill>
                <a:schemeClr val="tx1">
                  <a:lumMod val="65000"/>
                  <a:lumOff val="35000"/>
                  <a:alpha val="80000"/>
                </a:schemeClr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특일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 정보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‘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오픈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API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  <a:alpha val="8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8683C-B520-42A7-9543-680CEAC5C2C1}"/>
              </a:ext>
            </a:extLst>
          </p:cNvPr>
          <p:cNvSpPr txBox="1"/>
          <p:nvPr/>
        </p:nvSpPr>
        <p:spPr>
          <a:xfrm>
            <a:off x="5193705" y="1694322"/>
            <a:ext cx="636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[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연도의 모든 </a:t>
            </a:r>
            <a:r>
              <a:rPr lang="ko-KR" altLang="en-US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국경일</a:t>
            </a:r>
            <a:r>
              <a:rPr lang="en-US" altLang="ko-KR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3B27C4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공휴일의 정보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포함된 데이터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B49EC02-A760-4660-A670-6B7A996536A1}"/>
              </a:ext>
            </a:extLst>
          </p:cNvPr>
          <p:cNvSpPr txBox="1">
            <a:spLocks/>
          </p:cNvSpPr>
          <p:nvPr/>
        </p:nvSpPr>
        <p:spPr>
          <a:xfrm>
            <a:off x="318953" y="3519983"/>
            <a:ext cx="3170842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>
                <a:solidFill>
                  <a:srgbClr val="1C136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외부 데이터 추가 사용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D6F1F-F03E-4ACC-BE3A-40A5127AB94D}"/>
              </a:ext>
            </a:extLst>
          </p:cNvPr>
          <p:cNvSpPr txBox="1"/>
          <p:nvPr/>
        </p:nvSpPr>
        <p:spPr>
          <a:xfrm>
            <a:off x="5391150" y="48834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공휴일</a:t>
            </a:r>
            <a:r>
              <a:rPr lang="en-US" altLang="ko-KR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연도별 휴일</a:t>
            </a:r>
            <a:r>
              <a:rPr lang="en-US" altLang="ko-KR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선거일</a:t>
            </a:r>
            <a:r>
              <a:rPr lang="en-US" altLang="ko-KR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등</a:t>
            </a:r>
            <a:r>
              <a:rPr lang="en-US" altLang="ko-KR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), </a:t>
            </a:r>
            <a:r>
              <a:rPr lang="ko-KR" altLang="en-US" dirty="0">
                <a:solidFill>
                  <a:srgbClr val="5847CD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대체휴일의 정보 활용</a:t>
            </a:r>
            <a:endParaRPr lang="en-US" altLang="ko-KR" dirty="0">
              <a:solidFill>
                <a:srgbClr val="5847CD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BEFBF-ADE3-4DCC-AED1-CA6FC2033FC8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9DDC64-9080-413E-82FB-BF1C8E2A0243}"/>
              </a:ext>
            </a:extLst>
          </p:cNvPr>
          <p:cNvSpPr/>
          <p:nvPr/>
        </p:nvSpPr>
        <p:spPr>
          <a:xfrm>
            <a:off x="2282577" y="257248"/>
            <a:ext cx="1557784" cy="14891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CD818-B72D-4803-8B14-29140BFEB7D0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555BEFC-DCC5-4CD5-A90F-E6F8BACAD875}"/>
              </a:ext>
            </a:extLst>
          </p:cNvPr>
          <p:cNvSpPr txBox="1">
            <a:spLocks/>
          </p:cNvSpPr>
          <p:nvPr/>
        </p:nvSpPr>
        <p:spPr>
          <a:xfrm>
            <a:off x="64592" y="1707879"/>
            <a:ext cx="3337596" cy="15895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6600" dirty="0">
              <a:solidFill>
                <a:srgbClr val="9589D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r"/>
            <a:r>
              <a:rPr lang="en-US" altLang="ko-KR" sz="66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DATE</a:t>
            </a:r>
            <a:endParaRPr lang="ko-KR" altLang="en-US" sz="66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049972-1DC4-4D72-96AB-3FEB80B8F868}"/>
              </a:ext>
            </a:extLst>
          </p:cNvPr>
          <p:cNvSpPr/>
          <p:nvPr/>
        </p:nvSpPr>
        <p:spPr>
          <a:xfrm>
            <a:off x="1681400" y="-555626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B04BB9-6733-40BF-9669-84593439C237}"/>
              </a:ext>
            </a:extLst>
          </p:cNvPr>
          <p:cNvSpPr/>
          <p:nvPr/>
        </p:nvSpPr>
        <p:spPr>
          <a:xfrm>
            <a:off x="2348397" y="-555627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B023592-C38A-48EC-9CE9-02429C46C54D}"/>
              </a:ext>
            </a:extLst>
          </p:cNvPr>
          <p:cNvSpPr/>
          <p:nvPr/>
        </p:nvSpPr>
        <p:spPr>
          <a:xfrm>
            <a:off x="5021769" y="-571571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BD17F7D-6AC0-48B7-B3F8-117D187A5196}"/>
              </a:ext>
            </a:extLst>
          </p:cNvPr>
          <p:cNvSpPr/>
          <p:nvPr/>
        </p:nvSpPr>
        <p:spPr>
          <a:xfrm>
            <a:off x="3034299" y="-555627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D69A8F-D084-462D-952D-ED4908887B6E}"/>
              </a:ext>
            </a:extLst>
          </p:cNvPr>
          <p:cNvSpPr/>
          <p:nvPr/>
        </p:nvSpPr>
        <p:spPr>
          <a:xfrm>
            <a:off x="3701848" y="-563258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323B10C-D64C-42A1-A049-8F5BD0A129D5}"/>
              </a:ext>
            </a:extLst>
          </p:cNvPr>
          <p:cNvSpPr/>
          <p:nvPr/>
        </p:nvSpPr>
        <p:spPr>
          <a:xfrm>
            <a:off x="4352138" y="-555627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3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타원 155">
            <a:extLst>
              <a:ext uri="{FF2B5EF4-FFF2-40B4-BE49-F238E27FC236}">
                <a16:creationId xmlns:a16="http://schemas.microsoft.com/office/drawing/2014/main" id="{FFFB8BAD-5AD0-43DD-A743-6C5E99ACA936}"/>
              </a:ext>
            </a:extLst>
          </p:cNvPr>
          <p:cNvSpPr/>
          <p:nvPr/>
        </p:nvSpPr>
        <p:spPr>
          <a:xfrm>
            <a:off x="8275169" y="1971006"/>
            <a:ext cx="6106678" cy="6027829"/>
          </a:xfrm>
          <a:prstGeom prst="ellipse">
            <a:avLst/>
          </a:prstGeom>
          <a:solidFill>
            <a:srgbClr val="312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153CEC8-E723-438D-A736-F593A1C67637}"/>
              </a:ext>
            </a:extLst>
          </p:cNvPr>
          <p:cNvGrpSpPr/>
          <p:nvPr/>
        </p:nvGrpSpPr>
        <p:grpSpPr>
          <a:xfrm>
            <a:off x="3368682" y="0"/>
            <a:ext cx="8821921" cy="6858000"/>
            <a:chOff x="3370079" y="0"/>
            <a:chExt cx="8821921" cy="6858000"/>
          </a:xfrm>
        </p:grpSpPr>
        <p:pic>
          <p:nvPicPr>
            <p:cNvPr id="69" name="Picture 8">
              <a:extLst>
                <a:ext uri="{FF2B5EF4-FFF2-40B4-BE49-F238E27FC236}">
                  <a16:creationId xmlns:a16="http://schemas.microsoft.com/office/drawing/2014/main" id="{22022CFF-EE56-4DAD-ABCC-0444316DBC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C95DAF4-E73C-41FC-BB21-C1BAB1BB8A17}"/>
                </a:ext>
              </a:extLst>
            </p:cNvPr>
            <p:cNvSpPr/>
            <p:nvPr/>
          </p:nvSpPr>
          <p:spPr>
            <a:xfrm>
              <a:off x="3503274" y="568231"/>
              <a:ext cx="1887876" cy="14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E41171A-256E-4187-91BE-3085EBFCFF26}"/>
                </a:ext>
              </a:extLst>
            </p:cNvPr>
            <p:cNvSpPr/>
            <p:nvPr/>
          </p:nvSpPr>
          <p:spPr>
            <a:xfrm>
              <a:off x="3370079" y="4932964"/>
              <a:ext cx="2508369" cy="192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pic>
        <p:nvPicPr>
          <p:cNvPr id="32" name="Picture 4">
            <a:extLst>
              <a:ext uri="{FF2B5EF4-FFF2-40B4-BE49-F238E27FC236}">
                <a16:creationId xmlns:a16="http://schemas.microsoft.com/office/drawing/2014/main" id="{62C2B4F5-75C6-4676-A29A-6A202D44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2610" y="-8959716"/>
            <a:ext cx="8731045" cy="65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7D6D97E-64FA-41EB-8824-FC76DD866B92}"/>
              </a:ext>
            </a:extLst>
          </p:cNvPr>
          <p:cNvSpPr txBox="1">
            <a:spLocks/>
          </p:cNvSpPr>
          <p:nvPr/>
        </p:nvSpPr>
        <p:spPr>
          <a:xfrm>
            <a:off x="409334" y="459898"/>
            <a:ext cx="5254376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PROJECT</a:t>
            </a:r>
            <a:r>
              <a:rPr lang="ko-KR" altLang="en-US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MAP</a:t>
            </a:r>
            <a:endParaRPr lang="ko-KR" altLang="en-US" sz="2500" dirty="0">
              <a:solidFill>
                <a:srgbClr val="312587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53F984E-02B8-45DA-8B1C-C5E2A98FE6A8}"/>
              </a:ext>
            </a:extLst>
          </p:cNvPr>
          <p:cNvSpPr/>
          <p:nvPr/>
        </p:nvSpPr>
        <p:spPr>
          <a:xfrm>
            <a:off x="11142801" y="-4049411"/>
            <a:ext cx="2479397" cy="1693968"/>
          </a:xfrm>
          <a:prstGeom prst="ellipse">
            <a:avLst/>
          </a:prstGeom>
          <a:gradFill>
            <a:gsLst>
              <a:gs pos="100000">
                <a:schemeClr val="tx1">
                  <a:alpha val="34000"/>
                </a:schemeClr>
              </a:gs>
              <a:gs pos="0">
                <a:schemeClr val="accent1">
                  <a:lumMod val="5000"/>
                  <a:lumOff val="95000"/>
                  <a:alpha val="20000"/>
                </a:schemeClr>
              </a:gs>
              <a:gs pos="0">
                <a:srgbClr val="3B27C4">
                  <a:alpha val="62000"/>
                </a:srgbClr>
              </a:gs>
            </a:gsLst>
            <a:path path="circle">
              <a:fillToRect l="50000" t="50000" r="50000" b="50000"/>
            </a:path>
          </a:gra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Weighted Average ensemble</a:t>
            </a:r>
            <a:endParaRPr lang="ko-KR" altLang="en-US" sz="2000" b="1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CF7E456-1F44-4AC4-B6CD-DAF156B90BFB}"/>
              </a:ext>
            </a:extLst>
          </p:cNvPr>
          <p:cNvSpPr/>
          <p:nvPr/>
        </p:nvSpPr>
        <p:spPr>
          <a:xfrm>
            <a:off x="7462146" y="-5439768"/>
            <a:ext cx="2780689" cy="106747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32000"/>
                </a:schemeClr>
              </a:gs>
              <a:gs pos="82000">
                <a:srgbClr val="3B27C4">
                  <a:alpha val="16000"/>
                </a:srgbClr>
              </a:gs>
            </a:gsLst>
            <a:path path="circle">
              <a:fillToRect l="50000" t="50000" r="50000" b="50000"/>
            </a:path>
          </a:gradFill>
          <a:ln w="57150">
            <a:solidFill>
              <a:srgbClr val="D2CDF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LSTM</a:t>
            </a:r>
            <a:endParaRPr lang="ko-KR" altLang="en-US" sz="2000" b="1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5F8D635-818A-446D-A6E5-9078F276F6C5}"/>
              </a:ext>
            </a:extLst>
          </p:cNvPr>
          <p:cNvSpPr/>
          <p:nvPr/>
        </p:nvSpPr>
        <p:spPr>
          <a:xfrm>
            <a:off x="7462146" y="-3669967"/>
            <a:ext cx="2780689" cy="106747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32000"/>
                </a:schemeClr>
              </a:gs>
              <a:gs pos="82000">
                <a:srgbClr val="3B27C4">
                  <a:alpha val="16000"/>
                </a:srgbClr>
              </a:gs>
            </a:gsLst>
            <a:path path="circle">
              <a:fillToRect l="50000" t="50000" r="50000" b="50000"/>
            </a:path>
          </a:gradFill>
          <a:ln w="57150">
            <a:solidFill>
              <a:srgbClr val="D2CDF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XGBoosting</a:t>
            </a:r>
            <a:endParaRPr lang="ko-KR" altLang="en-US" sz="2000" b="1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BEAB89F-E6D3-4E35-B5B4-3514AC93F37E}"/>
              </a:ext>
            </a:extLst>
          </p:cNvPr>
          <p:cNvSpPr/>
          <p:nvPr/>
        </p:nvSpPr>
        <p:spPr>
          <a:xfrm>
            <a:off x="7462146" y="-1900166"/>
            <a:ext cx="2780689" cy="1067479"/>
          </a:xfrm>
          <a:prstGeom prst="ellipse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32000"/>
                </a:schemeClr>
              </a:gs>
              <a:gs pos="82000">
                <a:srgbClr val="3B27C4">
                  <a:alpha val="16000"/>
                </a:srgbClr>
              </a:gs>
            </a:gsLst>
            <a:path path="circle">
              <a:fillToRect l="50000" t="50000" r="50000" b="50000"/>
            </a:path>
          </a:gradFill>
          <a:ln w="57150">
            <a:solidFill>
              <a:srgbClr val="D2CDF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3B27C4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Extra tree</a:t>
            </a:r>
            <a:endParaRPr lang="ko-KR" altLang="en-US" sz="2000" b="1" dirty="0">
              <a:solidFill>
                <a:srgbClr val="3B27C4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37B9E7-E0EC-4380-A71C-EAC1329218F7}"/>
              </a:ext>
            </a:extLst>
          </p:cNvPr>
          <p:cNvCxnSpPr>
            <a:cxnSpLocks/>
          </p:cNvCxnSpPr>
          <p:nvPr/>
        </p:nvCxnSpPr>
        <p:spPr>
          <a:xfrm>
            <a:off x="10242835" y="-4906028"/>
            <a:ext cx="1760089" cy="176980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452C002-50D2-4F5E-B871-E38121B56130}"/>
              </a:ext>
            </a:extLst>
          </p:cNvPr>
          <p:cNvCxnSpPr>
            <a:cxnSpLocks/>
          </p:cNvCxnSpPr>
          <p:nvPr/>
        </p:nvCxnSpPr>
        <p:spPr>
          <a:xfrm>
            <a:off x="10270562" y="-3136228"/>
            <a:ext cx="1732362" cy="0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812BDF5-6346-4358-994A-82477EEDBEC6}"/>
              </a:ext>
            </a:extLst>
          </p:cNvPr>
          <p:cNvCxnSpPr>
            <a:cxnSpLocks/>
          </p:cNvCxnSpPr>
          <p:nvPr/>
        </p:nvCxnSpPr>
        <p:spPr>
          <a:xfrm flipV="1">
            <a:off x="10270562" y="-3136228"/>
            <a:ext cx="1732362" cy="1806597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F11457-AFF6-4DB8-AF80-0B2ED77B7BA8}"/>
              </a:ext>
            </a:extLst>
          </p:cNvPr>
          <p:cNvCxnSpPr>
            <a:cxnSpLocks/>
          </p:cNvCxnSpPr>
          <p:nvPr/>
        </p:nvCxnSpPr>
        <p:spPr>
          <a:xfrm>
            <a:off x="11988031" y="-3136228"/>
            <a:ext cx="1814863" cy="19312"/>
          </a:xfrm>
          <a:prstGeom prst="straightConnector1">
            <a:avLst/>
          </a:prstGeom>
          <a:ln w="5715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DCBAA1-147F-4CDD-A3B5-6F0001F31A72}"/>
              </a:ext>
            </a:extLst>
          </p:cNvPr>
          <p:cNvCxnSpPr>
            <a:cxnSpLocks/>
          </p:cNvCxnSpPr>
          <p:nvPr/>
        </p:nvCxnSpPr>
        <p:spPr>
          <a:xfrm>
            <a:off x="10386345" y="-3165395"/>
            <a:ext cx="397687" cy="9287"/>
          </a:xfrm>
          <a:prstGeom prst="straightConnector1">
            <a:avLst/>
          </a:prstGeom>
          <a:ln w="38100">
            <a:solidFill>
              <a:srgbClr val="3B2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75D9FD4-A556-4E09-B91E-E1815DDF1781}"/>
              </a:ext>
            </a:extLst>
          </p:cNvPr>
          <p:cNvCxnSpPr>
            <a:cxnSpLocks/>
          </p:cNvCxnSpPr>
          <p:nvPr/>
        </p:nvCxnSpPr>
        <p:spPr>
          <a:xfrm>
            <a:off x="10386345" y="-4687683"/>
            <a:ext cx="567998" cy="766312"/>
          </a:xfrm>
          <a:prstGeom prst="straightConnector1">
            <a:avLst/>
          </a:prstGeom>
          <a:ln w="38100">
            <a:solidFill>
              <a:srgbClr val="3B2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167B6D2-E561-429F-92CB-6C8A8811037C}"/>
              </a:ext>
            </a:extLst>
          </p:cNvPr>
          <p:cNvCxnSpPr>
            <a:cxnSpLocks/>
          </p:cNvCxnSpPr>
          <p:nvPr/>
        </p:nvCxnSpPr>
        <p:spPr>
          <a:xfrm flipV="1">
            <a:off x="10513126" y="-2232930"/>
            <a:ext cx="441217" cy="798741"/>
          </a:xfrm>
          <a:prstGeom prst="straightConnector1">
            <a:avLst/>
          </a:prstGeom>
          <a:ln w="38100">
            <a:solidFill>
              <a:srgbClr val="3B27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129408-EDC4-4C47-9266-20EEFF9797BB}"/>
              </a:ext>
            </a:extLst>
          </p:cNvPr>
          <p:cNvSpPr/>
          <p:nvPr/>
        </p:nvSpPr>
        <p:spPr>
          <a:xfrm>
            <a:off x="2133112" y="-5446869"/>
            <a:ext cx="1095910" cy="1885710"/>
          </a:xfrm>
          <a:prstGeom prst="rect">
            <a:avLst/>
          </a:prstGeom>
          <a:solidFill>
            <a:srgbClr val="3B27C4">
              <a:alpha val="80000"/>
            </a:srgb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기본</a:t>
            </a:r>
            <a:endParaRPr lang="en-US" altLang="ko-KR" sz="1500" b="1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  <a:p>
            <a:pPr algn="ctr"/>
            <a:r>
              <a:rPr lang="ko-KR" altLang="en-US" sz="15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데이터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05A33D-A438-43C1-95CE-29B870899C50}"/>
              </a:ext>
            </a:extLst>
          </p:cNvPr>
          <p:cNvSpPr/>
          <p:nvPr/>
        </p:nvSpPr>
        <p:spPr>
          <a:xfrm>
            <a:off x="2146656" y="-3398128"/>
            <a:ext cx="1095910" cy="794499"/>
          </a:xfrm>
          <a:prstGeom prst="rect">
            <a:avLst/>
          </a:prstGeom>
          <a:solidFill>
            <a:srgbClr val="3B27C4">
              <a:alpha val="80000"/>
            </a:srgbClr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공휴일 데이터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E8A8CC0-FED4-497C-8053-7F5184CCF922}"/>
              </a:ext>
            </a:extLst>
          </p:cNvPr>
          <p:cNvCxnSpPr>
            <a:cxnSpLocks/>
          </p:cNvCxnSpPr>
          <p:nvPr/>
        </p:nvCxnSpPr>
        <p:spPr>
          <a:xfrm>
            <a:off x="4228787" y="-4989601"/>
            <a:ext cx="285602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949BD5-DB6D-4FF6-8600-381FFD1BB0F3}"/>
              </a:ext>
            </a:extLst>
          </p:cNvPr>
          <p:cNvSpPr/>
          <p:nvPr/>
        </p:nvSpPr>
        <p:spPr>
          <a:xfrm>
            <a:off x="4462015" y="-3699135"/>
            <a:ext cx="1760090" cy="1067479"/>
          </a:xfrm>
          <a:prstGeom prst="rect">
            <a:avLst/>
          </a:prstGeom>
          <a:solidFill>
            <a:srgbClr val="9589DE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 </a:t>
            </a:r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추가 데이터 </a:t>
            </a:r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</a:p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대회 정보</a:t>
            </a:r>
          </a:p>
        </p:txBody>
      </p:sp>
      <p:sp>
        <p:nvSpPr>
          <p:cNvPr id="21" name="더하기 기호 20">
            <a:extLst>
              <a:ext uri="{FF2B5EF4-FFF2-40B4-BE49-F238E27FC236}">
                <a16:creationId xmlns:a16="http://schemas.microsoft.com/office/drawing/2014/main" id="{98205B7A-5E55-47DD-AE83-BF51C4C203A7}"/>
              </a:ext>
            </a:extLst>
          </p:cNvPr>
          <p:cNvSpPr/>
          <p:nvPr/>
        </p:nvSpPr>
        <p:spPr>
          <a:xfrm>
            <a:off x="3873682" y="-3301986"/>
            <a:ext cx="328189" cy="326572"/>
          </a:xfrm>
          <a:prstGeom prst="mathPlus">
            <a:avLst/>
          </a:prstGeom>
          <a:solidFill>
            <a:srgbClr val="3B27C4"/>
          </a:solidFill>
          <a:ln>
            <a:solidFill>
              <a:srgbClr val="3B2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C6FDD9F1-759F-430A-BF9E-FBCFC769FEC4}"/>
              </a:ext>
            </a:extLst>
          </p:cNvPr>
          <p:cNvSpPr/>
          <p:nvPr/>
        </p:nvSpPr>
        <p:spPr>
          <a:xfrm>
            <a:off x="3410864" y="-5226917"/>
            <a:ext cx="252879" cy="2355012"/>
          </a:xfrm>
          <a:prstGeom prst="rightBracket">
            <a:avLst/>
          </a:prstGeom>
          <a:ln w="28575">
            <a:solidFill>
              <a:srgbClr val="4E3C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89696F3-5BDD-4B8D-9578-C7552C4A2DF7}"/>
              </a:ext>
            </a:extLst>
          </p:cNvPr>
          <p:cNvSpPr/>
          <p:nvPr/>
        </p:nvSpPr>
        <p:spPr>
          <a:xfrm>
            <a:off x="3554809" y="-2031106"/>
            <a:ext cx="2667296" cy="1193833"/>
          </a:xfrm>
          <a:prstGeom prst="rect">
            <a:avLst/>
          </a:prstGeom>
          <a:solidFill>
            <a:srgbClr val="9589DE"/>
          </a:solidFill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[ </a:t>
            </a:r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추가 데이터 </a:t>
            </a:r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]</a:t>
            </a:r>
          </a:p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유저</a:t>
            </a:r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제출</a:t>
            </a:r>
            <a:r>
              <a:rPr lang="en-US" altLang="ko-KR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, </a:t>
            </a:r>
            <a:r>
              <a:rPr lang="ko-KR" altLang="en-US" sz="1600" b="1" dirty="0">
                <a:solidFill>
                  <a:srgbClr val="002060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로그인 정보</a:t>
            </a:r>
            <a:endParaRPr lang="en-US" altLang="ko-KR" sz="1600" b="1" dirty="0">
              <a:solidFill>
                <a:srgbClr val="002060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A07E65D-5727-48BC-830B-3624A3530EC3}"/>
              </a:ext>
            </a:extLst>
          </p:cNvPr>
          <p:cNvCxnSpPr>
            <a:cxnSpLocks/>
          </p:cNvCxnSpPr>
          <p:nvPr/>
        </p:nvCxnSpPr>
        <p:spPr>
          <a:xfrm>
            <a:off x="6476808" y="-1366427"/>
            <a:ext cx="763004" cy="92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6D5F956-4F00-4C30-B680-56016E68CA2E}"/>
              </a:ext>
            </a:extLst>
          </p:cNvPr>
          <p:cNvCxnSpPr>
            <a:cxnSpLocks/>
          </p:cNvCxnSpPr>
          <p:nvPr/>
        </p:nvCxnSpPr>
        <p:spPr>
          <a:xfrm>
            <a:off x="6476808" y="-3191944"/>
            <a:ext cx="763004" cy="928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E27C775-9AD7-47F0-9DEC-1BABEDF6BB0E}"/>
              </a:ext>
            </a:extLst>
          </p:cNvPr>
          <p:cNvSpPr txBox="1"/>
          <p:nvPr/>
        </p:nvSpPr>
        <p:spPr>
          <a:xfrm>
            <a:off x="9717980" y="6319679"/>
            <a:ext cx="67532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BEHAVIOR PATTERN PREDICT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991146-5780-426B-97B4-9261B444835F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4C2FFC67-248A-453D-9B3E-08EB1DC94582}"/>
              </a:ext>
            </a:extLst>
          </p:cNvPr>
          <p:cNvGrpSpPr/>
          <p:nvPr/>
        </p:nvGrpSpPr>
        <p:grpSpPr>
          <a:xfrm>
            <a:off x="17705940" y="1977917"/>
            <a:ext cx="1600328" cy="3246247"/>
            <a:chOff x="17705940" y="1977917"/>
            <a:chExt cx="1600328" cy="3246247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CDEF8483-BAB8-4B4D-94B7-10FE30DC0121}"/>
                </a:ext>
              </a:extLst>
            </p:cNvPr>
            <p:cNvSpPr/>
            <p:nvPr/>
          </p:nvSpPr>
          <p:spPr>
            <a:xfrm>
              <a:off x="17896836" y="3053107"/>
              <a:ext cx="1097317" cy="1083149"/>
            </a:xfrm>
            <a:prstGeom prst="ellipse">
              <a:avLst/>
            </a:prstGeom>
            <a:gradFill>
              <a:gsLst>
                <a:gs pos="71000">
                  <a:srgbClr val="A69DE5">
                    <a:alpha val="50000"/>
                    <a:lumMod val="78000"/>
                    <a:lumOff val="22000"/>
                  </a:srgbClr>
                </a:gs>
                <a:gs pos="33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D2CDF1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1BE1782-AF2F-46C0-9ACA-AC1D1946FA70}"/>
                </a:ext>
              </a:extLst>
            </p:cNvPr>
            <p:cNvSpPr/>
            <p:nvPr/>
          </p:nvSpPr>
          <p:spPr>
            <a:xfrm>
              <a:off x="17896836" y="4141015"/>
              <a:ext cx="1097317" cy="1083149"/>
            </a:xfrm>
            <a:prstGeom prst="ellipse">
              <a:avLst/>
            </a:prstGeom>
            <a:gradFill>
              <a:gsLst>
                <a:gs pos="71000">
                  <a:srgbClr val="A69DE5">
                    <a:alpha val="50000"/>
                    <a:lumMod val="78000"/>
                    <a:lumOff val="22000"/>
                  </a:srgbClr>
                </a:gs>
                <a:gs pos="33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D2CDF1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F76BB0AD-633B-4E10-82A3-941DF940A150}"/>
                </a:ext>
              </a:extLst>
            </p:cNvPr>
            <p:cNvSpPr/>
            <p:nvPr/>
          </p:nvSpPr>
          <p:spPr>
            <a:xfrm>
              <a:off x="17896836" y="1977917"/>
              <a:ext cx="1097317" cy="1083149"/>
            </a:xfrm>
            <a:prstGeom prst="ellipse">
              <a:avLst/>
            </a:prstGeom>
            <a:gradFill>
              <a:gsLst>
                <a:gs pos="71000">
                  <a:srgbClr val="A69DE5">
                    <a:alpha val="50000"/>
                    <a:lumMod val="78000"/>
                    <a:lumOff val="22000"/>
                  </a:srgbClr>
                </a:gs>
                <a:gs pos="34000">
                  <a:schemeClr val="tx1">
                    <a:alpha val="2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rgbClr val="D2CDF1">
                  <a:alpha val="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253EB5-363B-4DB4-8730-BEE57B9E9CF1}"/>
                </a:ext>
              </a:extLst>
            </p:cNvPr>
            <p:cNvSpPr txBox="1"/>
            <p:nvPr/>
          </p:nvSpPr>
          <p:spPr>
            <a:xfrm>
              <a:off x="17756706" y="4455803"/>
              <a:ext cx="13527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Extra tree</a:t>
              </a:r>
              <a:endParaRPr lang="ko-KR" altLang="en-US" sz="2000" dirty="0">
                <a:solidFill>
                  <a:srgbClr val="3B27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5DCDC5E-E78C-42EF-893F-FD37E03CDB68}"/>
                </a:ext>
              </a:extLst>
            </p:cNvPr>
            <p:cNvSpPr txBox="1"/>
            <p:nvPr/>
          </p:nvSpPr>
          <p:spPr>
            <a:xfrm>
              <a:off x="17705940" y="3350943"/>
              <a:ext cx="1600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XGBoosting</a:t>
              </a:r>
              <a:endParaRPr lang="ko-KR" altLang="en-US" sz="2000" dirty="0">
                <a:solidFill>
                  <a:srgbClr val="3B27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472913E2-5EAA-4204-80C1-7FCF4FA68864}"/>
                </a:ext>
              </a:extLst>
            </p:cNvPr>
            <p:cNvSpPr txBox="1"/>
            <p:nvPr/>
          </p:nvSpPr>
          <p:spPr>
            <a:xfrm>
              <a:off x="17705940" y="2292333"/>
              <a:ext cx="1600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LSTM</a:t>
              </a:r>
              <a:endParaRPr lang="ko-KR" altLang="en-US" sz="2000" dirty="0">
                <a:solidFill>
                  <a:srgbClr val="3B27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61D38F45-9449-4ABF-9F3D-5AEDDD05D2CC}"/>
              </a:ext>
            </a:extLst>
          </p:cNvPr>
          <p:cNvSpPr txBox="1"/>
          <p:nvPr/>
        </p:nvSpPr>
        <p:spPr>
          <a:xfrm>
            <a:off x="19497164" y="3061066"/>
            <a:ext cx="259488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rgbClr val="3B27C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Weighted Average ensemble</a:t>
            </a:r>
            <a:endParaRPr lang="ko-KR" altLang="en-US" sz="2500" dirty="0">
              <a:solidFill>
                <a:srgbClr val="3B27C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78139B9F-5ECB-4BAF-B484-A9CB23E32D22}"/>
              </a:ext>
            </a:extLst>
          </p:cNvPr>
          <p:cNvGrpSpPr/>
          <p:nvPr/>
        </p:nvGrpSpPr>
        <p:grpSpPr>
          <a:xfrm>
            <a:off x="62133" y="1956608"/>
            <a:ext cx="11189336" cy="8412215"/>
            <a:chOff x="-9675" y="1721530"/>
            <a:chExt cx="11189336" cy="8412215"/>
          </a:xfrm>
        </p:grpSpPr>
        <p:sp>
          <p:nvSpPr>
            <p:cNvPr id="136" name="원호 135">
              <a:extLst>
                <a:ext uri="{FF2B5EF4-FFF2-40B4-BE49-F238E27FC236}">
                  <a16:creationId xmlns:a16="http://schemas.microsoft.com/office/drawing/2014/main" id="{832F2D13-0299-4E8E-8738-8CACAA25661B}"/>
                </a:ext>
              </a:extLst>
            </p:cNvPr>
            <p:cNvSpPr/>
            <p:nvPr/>
          </p:nvSpPr>
          <p:spPr>
            <a:xfrm rot="7671362">
              <a:off x="3963232" y="1996086"/>
              <a:ext cx="3447644" cy="4001175"/>
            </a:xfrm>
            <a:prstGeom prst="arc">
              <a:avLst>
                <a:gd name="adj1" fmla="val 16143551"/>
                <a:gd name="adj2" fmla="val 20485082"/>
              </a:avLst>
            </a:prstGeom>
            <a:ln w="25400">
              <a:solidFill>
                <a:srgbClr val="3B27C4">
                  <a:alpha val="70000"/>
                </a:srgb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32F09390-D923-486E-ACBA-6C883B06C02E}"/>
                </a:ext>
              </a:extLst>
            </p:cNvPr>
            <p:cNvGrpSpPr/>
            <p:nvPr/>
          </p:nvGrpSpPr>
          <p:grpSpPr>
            <a:xfrm>
              <a:off x="-9675" y="1721530"/>
              <a:ext cx="11189336" cy="8412215"/>
              <a:chOff x="139172" y="1835871"/>
              <a:chExt cx="11189336" cy="8412215"/>
            </a:xfrm>
          </p:grpSpPr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61F02864-EC93-4B98-A0A2-D976A705ABD3}"/>
                  </a:ext>
                </a:extLst>
              </p:cNvPr>
              <p:cNvSpPr/>
              <p:nvPr/>
            </p:nvSpPr>
            <p:spPr>
              <a:xfrm>
                <a:off x="4084902" y="2475413"/>
                <a:ext cx="2120284" cy="2092906"/>
              </a:xfrm>
              <a:prstGeom prst="ellipse">
                <a:avLst/>
              </a:prstGeom>
              <a:solidFill>
                <a:schemeClr val="bg2">
                  <a:alpha val="36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09DF0A7B-358F-4230-AD69-E08AF84DAEEC}"/>
                  </a:ext>
                </a:extLst>
              </p:cNvPr>
              <p:cNvSpPr/>
              <p:nvPr/>
            </p:nvSpPr>
            <p:spPr>
              <a:xfrm>
                <a:off x="854133" y="3071538"/>
                <a:ext cx="2280947" cy="1095924"/>
              </a:xfrm>
              <a:custGeom>
                <a:avLst/>
                <a:gdLst>
                  <a:gd name="connsiteX0" fmla="*/ 646254 w 2280947"/>
                  <a:gd name="connsiteY0" fmla="*/ 8322 h 1095924"/>
                  <a:gd name="connsiteX1" fmla="*/ 1737146 w 2280947"/>
                  <a:gd name="connsiteY1" fmla="*/ 8322 h 1095924"/>
                  <a:gd name="connsiteX2" fmla="*/ 2280947 w 2280947"/>
                  <a:gd name="connsiteY2" fmla="*/ 552123 h 1095924"/>
                  <a:gd name="connsiteX3" fmla="*/ 1737146 w 2280947"/>
                  <a:gd name="connsiteY3" fmla="*/ 1095924 h 1095924"/>
                  <a:gd name="connsiteX4" fmla="*/ 543801 w 2280947"/>
                  <a:gd name="connsiteY4" fmla="*/ 1095924 h 1095924"/>
                  <a:gd name="connsiteX5" fmla="*/ 0 w 2280947"/>
                  <a:gd name="connsiteY5" fmla="*/ 552123 h 1095924"/>
                  <a:gd name="connsiteX6" fmla="*/ 332129 w 2280947"/>
                  <a:gd name="connsiteY6" fmla="*/ 51057 h 1095924"/>
                  <a:gd name="connsiteX7" fmla="*/ 334675 w 2280947"/>
                  <a:gd name="connsiteY7" fmla="*/ 50267 h 1095924"/>
                  <a:gd name="connsiteX8" fmla="*/ 255862 w 2280947"/>
                  <a:gd name="connsiteY8" fmla="*/ 92492 h 1095924"/>
                  <a:gd name="connsiteX9" fmla="*/ 13963 w 2280947"/>
                  <a:gd name="connsiteY9" fmla="*/ 541574 h 1095924"/>
                  <a:gd name="connsiteX10" fmla="*/ 562622 w 2280947"/>
                  <a:gd name="connsiteY10" fmla="*/ 1083148 h 1095924"/>
                  <a:gd name="connsiteX11" fmla="*/ 1111281 w 2280947"/>
                  <a:gd name="connsiteY11" fmla="*/ 541574 h 1095924"/>
                  <a:gd name="connsiteX12" fmla="*/ 673196 w 2280947"/>
                  <a:gd name="connsiteY12" fmla="*/ 11003 h 1095924"/>
                  <a:gd name="connsiteX13" fmla="*/ 562622 w 2280947"/>
                  <a:gd name="connsiteY13" fmla="*/ 0 h 1095924"/>
                  <a:gd name="connsiteX14" fmla="*/ 646254 w 2280947"/>
                  <a:gd name="connsiteY14" fmla="*/ 8322 h 1095924"/>
                  <a:gd name="connsiteX15" fmla="*/ 543801 w 2280947"/>
                  <a:gd name="connsiteY15" fmla="*/ 8322 h 1095924"/>
                  <a:gd name="connsiteX16" fmla="*/ 434206 w 2280947"/>
                  <a:gd name="connsiteY16" fmla="*/ 19370 h 1095924"/>
                  <a:gd name="connsiteX17" fmla="*/ 334675 w 2280947"/>
                  <a:gd name="connsiteY17" fmla="*/ 50267 h 1095924"/>
                  <a:gd name="connsiteX18" fmla="*/ 349059 w 2280947"/>
                  <a:gd name="connsiteY18" fmla="*/ 42560 h 1095924"/>
                  <a:gd name="connsiteX19" fmla="*/ 562622 w 2280947"/>
                  <a:gd name="connsiteY19" fmla="*/ 0 h 1095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80947" h="1095924">
                    <a:moveTo>
                      <a:pt x="646254" y="8322"/>
                    </a:moveTo>
                    <a:lnTo>
                      <a:pt x="1737146" y="8322"/>
                    </a:lnTo>
                    <a:cubicBezTo>
                      <a:pt x="2037479" y="8322"/>
                      <a:pt x="2280947" y="251790"/>
                      <a:pt x="2280947" y="552123"/>
                    </a:cubicBezTo>
                    <a:cubicBezTo>
                      <a:pt x="2280947" y="852456"/>
                      <a:pt x="2037479" y="1095924"/>
                      <a:pt x="1737146" y="1095924"/>
                    </a:cubicBezTo>
                    <a:lnTo>
                      <a:pt x="543801" y="1095924"/>
                    </a:lnTo>
                    <a:cubicBezTo>
                      <a:pt x="243468" y="1095924"/>
                      <a:pt x="0" y="852456"/>
                      <a:pt x="0" y="552123"/>
                    </a:cubicBezTo>
                    <a:cubicBezTo>
                      <a:pt x="0" y="326873"/>
                      <a:pt x="136951" y="133610"/>
                      <a:pt x="332129" y="51057"/>
                    </a:cubicBezTo>
                    <a:lnTo>
                      <a:pt x="334675" y="50267"/>
                    </a:lnTo>
                    <a:lnTo>
                      <a:pt x="255862" y="92492"/>
                    </a:lnTo>
                    <a:cubicBezTo>
                      <a:pt x="109917" y="189817"/>
                      <a:pt x="13963" y="354635"/>
                      <a:pt x="13963" y="541574"/>
                    </a:cubicBezTo>
                    <a:cubicBezTo>
                      <a:pt x="13963" y="840677"/>
                      <a:pt x="259606" y="1083148"/>
                      <a:pt x="562622" y="1083148"/>
                    </a:cubicBezTo>
                    <a:cubicBezTo>
                      <a:pt x="865638" y="1083148"/>
                      <a:pt x="1111281" y="840677"/>
                      <a:pt x="1111281" y="541574"/>
                    </a:cubicBezTo>
                    <a:cubicBezTo>
                      <a:pt x="1111281" y="279859"/>
                      <a:pt x="923211" y="61503"/>
                      <a:pt x="673196" y="11003"/>
                    </a:cubicBezTo>
                    <a:close/>
                    <a:moveTo>
                      <a:pt x="562622" y="0"/>
                    </a:moveTo>
                    <a:lnTo>
                      <a:pt x="646254" y="8322"/>
                    </a:lnTo>
                    <a:lnTo>
                      <a:pt x="543801" y="8322"/>
                    </a:lnTo>
                    <a:cubicBezTo>
                      <a:pt x="506259" y="8322"/>
                      <a:pt x="469606" y="12126"/>
                      <a:pt x="434206" y="19370"/>
                    </a:cubicBezTo>
                    <a:lnTo>
                      <a:pt x="334675" y="50267"/>
                    </a:lnTo>
                    <a:lnTo>
                      <a:pt x="349059" y="42560"/>
                    </a:lnTo>
                    <a:cubicBezTo>
                      <a:pt x="414700" y="15155"/>
                      <a:pt x="486868" y="0"/>
                      <a:pt x="562622" y="0"/>
                    </a:cubicBezTo>
                    <a:close/>
                  </a:path>
                </a:pathLst>
              </a:custGeom>
              <a:solidFill>
                <a:srgbClr val="3B27C4">
                  <a:alpha val="2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타원 127">
                <a:extLst>
                  <a:ext uri="{FF2B5EF4-FFF2-40B4-BE49-F238E27FC236}">
                    <a16:creationId xmlns:a16="http://schemas.microsoft.com/office/drawing/2014/main" id="{DB4F6B0D-76BE-44D4-890C-C084E00B4F59}"/>
                  </a:ext>
                </a:extLst>
              </p:cNvPr>
              <p:cNvSpPr/>
              <p:nvPr/>
            </p:nvSpPr>
            <p:spPr>
              <a:xfrm>
                <a:off x="861067" y="3061298"/>
                <a:ext cx="1131008" cy="111640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CCC7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93D0828-D776-4DB0-9290-C04614C6521C}"/>
                  </a:ext>
                </a:extLst>
              </p:cNvPr>
              <p:cNvSpPr/>
              <p:nvPr/>
            </p:nvSpPr>
            <p:spPr>
              <a:xfrm>
                <a:off x="2039148" y="3077926"/>
                <a:ext cx="1097317" cy="1083148"/>
              </a:xfrm>
              <a:prstGeom prst="ellipse">
                <a:avLst/>
              </a:prstGeom>
              <a:solidFill>
                <a:srgbClr val="3B27C4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46EDF23F-5866-479C-876A-14CAFC06A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9316" y="3668752"/>
                <a:ext cx="1848859" cy="1"/>
              </a:xfrm>
              <a:prstGeom prst="line">
                <a:avLst/>
              </a:prstGeom>
              <a:ln w="19050">
                <a:solidFill>
                  <a:srgbClr val="A69DE5">
                    <a:alpha val="96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0476099B-2B43-49BB-8625-9CD90E95F787}"/>
                  </a:ext>
                </a:extLst>
              </p:cNvPr>
              <p:cNvSpPr/>
              <p:nvPr/>
            </p:nvSpPr>
            <p:spPr>
              <a:xfrm>
                <a:off x="5799902" y="2029053"/>
                <a:ext cx="3249414" cy="3207457"/>
              </a:xfrm>
              <a:prstGeom prst="ellipse">
                <a:avLst/>
              </a:prstGeom>
              <a:solidFill>
                <a:schemeClr val="bg1">
                  <a:alpha val="80000"/>
                </a:schemeClr>
              </a:solidFill>
              <a:ln w="38100">
                <a:solidFill>
                  <a:srgbClr val="3B27C4">
                    <a:alpha val="9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7CA352B0-32A1-4CEC-9030-77C44F50718E}"/>
                  </a:ext>
                </a:extLst>
              </p:cNvPr>
              <p:cNvSpPr/>
              <p:nvPr/>
            </p:nvSpPr>
            <p:spPr>
              <a:xfrm>
                <a:off x="6875951" y="3091207"/>
                <a:ext cx="1097317" cy="1083149"/>
              </a:xfrm>
              <a:prstGeom prst="ellipse">
                <a:avLst/>
              </a:prstGeom>
              <a:gradFill>
                <a:gsLst>
                  <a:gs pos="71000">
                    <a:srgbClr val="A69DE5">
                      <a:alpha val="50000"/>
                      <a:lumMod val="78000"/>
                      <a:lumOff val="22000"/>
                    </a:srgbClr>
                  </a:gs>
                  <a:gs pos="33000">
                    <a:schemeClr val="tx1">
                      <a:alpha val="2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rgbClr val="D2CDF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472D916F-FA4A-41D9-AC71-8DEA22A6C396}"/>
                  </a:ext>
                </a:extLst>
              </p:cNvPr>
              <p:cNvSpPr/>
              <p:nvPr/>
            </p:nvSpPr>
            <p:spPr>
              <a:xfrm>
                <a:off x="6875951" y="4179115"/>
                <a:ext cx="1097317" cy="1083149"/>
              </a:xfrm>
              <a:prstGeom prst="ellipse">
                <a:avLst/>
              </a:prstGeom>
              <a:gradFill>
                <a:gsLst>
                  <a:gs pos="71000">
                    <a:srgbClr val="A69DE5">
                      <a:alpha val="50000"/>
                      <a:lumMod val="78000"/>
                      <a:lumOff val="22000"/>
                    </a:srgbClr>
                  </a:gs>
                  <a:gs pos="33000">
                    <a:schemeClr val="tx1">
                      <a:alpha val="2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rgbClr val="D2CDF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86C057BD-77D7-47FC-A732-1667021CD672}"/>
                  </a:ext>
                </a:extLst>
              </p:cNvPr>
              <p:cNvSpPr/>
              <p:nvPr/>
            </p:nvSpPr>
            <p:spPr>
              <a:xfrm>
                <a:off x="6875951" y="2016017"/>
                <a:ext cx="1097317" cy="1083149"/>
              </a:xfrm>
              <a:prstGeom prst="ellipse">
                <a:avLst/>
              </a:prstGeom>
              <a:gradFill>
                <a:gsLst>
                  <a:gs pos="71000">
                    <a:srgbClr val="A69DE5">
                      <a:alpha val="50000"/>
                      <a:lumMod val="78000"/>
                      <a:lumOff val="22000"/>
                    </a:srgbClr>
                  </a:gs>
                  <a:gs pos="34000">
                    <a:schemeClr val="tx1">
                      <a:alpha val="2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rgbClr val="D2CDF1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9D27E51-D6CC-4254-8844-D7970DA708AD}"/>
                  </a:ext>
                </a:extLst>
              </p:cNvPr>
              <p:cNvSpPr txBox="1"/>
              <p:nvPr/>
            </p:nvSpPr>
            <p:spPr>
              <a:xfrm>
                <a:off x="9624598" y="3231589"/>
                <a:ext cx="1703910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500" dirty="0">
                    <a:solidFill>
                      <a:srgbClr val="D2CDF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Weighted Average ensemble</a:t>
                </a:r>
                <a:endParaRPr lang="ko-KR" altLang="en-US" sz="2500" dirty="0">
                  <a:solidFill>
                    <a:srgbClr val="D2CDF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E939C1-F1AA-4B19-99B8-89C58B6E41CB}"/>
                  </a:ext>
                </a:extLst>
              </p:cNvPr>
              <p:cNvSpPr txBox="1"/>
              <p:nvPr/>
            </p:nvSpPr>
            <p:spPr>
              <a:xfrm>
                <a:off x="3696043" y="2828281"/>
                <a:ext cx="37045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0" dirty="0">
                    <a:solidFill>
                      <a:srgbClr val="3B27C4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+</a:t>
                </a:r>
                <a:endParaRPr lang="ko-KR" altLang="en-US" sz="6000" dirty="0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CA83C84-6E24-464E-B287-2C38E39AFD5C}"/>
                  </a:ext>
                </a:extLst>
              </p:cNvPr>
              <p:cNvSpPr txBox="1"/>
              <p:nvPr/>
            </p:nvSpPr>
            <p:spPr>
              <a:xfrm>
                <a:off x="980924" y="3336113"/>
                <a:ext cx="767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rgbClr val="5948CD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공유형 데이터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818EDD-CF88-42F6-AEB5-BF65DEA8DFEA}"/>
                  </a:ext>
                </a:extLst>
              </p:cNvPr>
              <p:cNvSpPr txBox="1"/>
              <p:nvPr/>
            </p:nvSpPr>
            <p:spPr>
              <a:xfrm>
                <a:off x="2230758" y="3336113"/>
                <a:ext cx="76763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기본</a:t>
                </a:r>
                <a:endParaRPr lang="en-US" altLang="ko-KR" sz="15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algn="ctr"/>
                <a:r>
                  <a:rPr lang="ko-KR" altLang="en-US" sz="1500" dirty="0">
                    <a:solidFill>
                      <a:schemeClr val="bg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데이터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D585135F-ECA2-4A90-8771-3DFAFBA123DD}"/>
                  </a:ext>
                </a:extLst>
              </p:cNvPr>
              <p:cNvGrpSpPr/>
              <p:nvPr/>
            </p:nvGrpSpPr>
            <p:grpSpPr>
              <a:xfrm>
                <a:off x="4051045" y="3497385"/>
                <a:ext cx="2259212" cy="2230040"/>
                <a:chOff x="4036945" y="2277905"/>
                <a:chExt cx="2259212" cy="2230040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75B2E4FF-E428-4784-8C9F-F6F18EBA1BB3}"/>
                    </a:ext>
                  </a:extLst>
                </p:cNvPr>
                <p:cNvGrpSpPr/>
                <p:nvPr/>
              </p:nvGrpSpPr>
              <p:grpSpPr>
                <a:xfrm>
                  <a:off x="4036945" y="2277905"/>
                  <a:ext cx="2259212" cy="2230040"/>
                  <a:chOff x="4036945" y="2912984"/>
                  <a:chExt cx="2259212" cy="2230040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:a16="http://schemas.microsoft.com/office/drawing/2014/main" id="{EDBBBA1B-5CDF-4D67-9468-80E0589FBD5D}"/>
                      </a:ext>
                    </a:extLst>
                  </p:cNvPr>
                  <p:cNvSpPr/>
                  <p:nvPr/>
                </p:nvSpPr>
                <p:spPr>
                  <a:xfrm>
                    <a:off x="4615537" y="4045759"/>
                    <a:ext cx="1097317" cy="1083148"/>
                  </a:xfrm>
                  <a:prstGeom prst="ellipse">
                    <a:avLst/>
                  </a:prstGeom>
                  <a:solidFill>
                    <a:srgbClr val="A69DE5">
                      <a:alpha val="7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75" name="타원 74">
                    <a:extLst>
                      <a:ext uri="{FF2B5EF4-FFF2-40B4-BE49-F238E27FC236}">
                        <a16:creationId xmlns:a16="http://schemas.microsoft.com/office/drawing/2014/main" id="{43604A5C-7007-4A48-B531-0403813B750C}"/>
                      </a:ext>
                    </a:extLst>
                  </p:cNvPr>
                  <p:cNvSpPr/>
                  <p:nvPr/>
                </p:nvSpPr>
                <p:spPr>
                  <a:xfrm>
                    <a:off x="4036945" y="2912984"/>
                    <a:ext cx="2259212" cy="2230040"/>
                  </a:xfrm>
                  <a:prstGeom prst="ellipse">
                    <a:avLst/>
                  </a:prstGeom>
                  <a:noFill/>
                  <a:ln w="38100">
                    <a:solidFill>
                      <a:srgbClr val="3B27C4">
                        <a:alpha val="9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  <p:sp>
                <p:nvSpPr>
                  <p:cNvPr id="77" name="타원 76">
                    <a:extLst>
                      <a:ext uri="{FF2B5EF4-FFF2-40B4-BE49-F238E27FC236}">
                        <a16:creationId xmlns:a16="http://schemas.microsoft.com/office/drawing/2014/main" id="{924E1494-ACFC-4428-8B7C-4964BC64CF38}"/>
                      </a:ext>
                    </a:extLst>
                  </p:cNvPr>
                  <p:cNvSpPr/>
                  <p:nvPr/>
                </p:nvSpPr>
                <p:spPr>
                  <a:xfrm>
                    <a:off x="4607721" y="2934614"/>
                    <a:ext cx="1097317" cy="1083148"/>
                  </a:xfrm>
                  <a:prstGeom prst="ellipse">
                    <a:avLst/>
                  </a:prstGeom>
                  <a:solidFill>
                    <a:srgbClr val="A69DE5">
                      <a:alpha val="7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endParaRPr>
                  </a:p>
                </p:txBody>
              </p:sp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92F1CA5-02E1-4259-A8EE-D63BF55AC80D}"/>
                    </a:ext>
                  </a:extLst>
                </p:cNvPr>
                <p:cNvSpPr txBox="1"/>
                <p:nvPr/>
              </p:nvSpPr>
              <p:spPr>
                <a:xfrm>
                  <a:off x="4563883" y="2576410"/>
                  <a:ext cx="1240856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[</a:t>
                  </a:r>
                  <a:r>
                    <a:rPr lang="ko-KR" altLang="en-US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추가데이터</a:t>
                  </a:r>
                  <a:r>
                    <a:rPr lang="en-US" altLang="ko-KR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]</a:t>
                  </a:r>
                </a:p>
                <a:p>
                  <a:pPr algn="ctr"/>
                  <a:r>
                    <a:rPr lang="ko-KR" altLang="en-US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대회정보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F747C5DC-63A4-4882-B3F9-1025EF3BE649}"/>
                    </a:ext>
                  </a:extLst>
                </p:cNvPr>
                <p:cNvSpPr txBox="1"/>
                <p:nvPr/>
              </p:nvSpPr>
              <p:spPr>
                <a:xfrm>
                  <a:off x="4341699" y="3663608"/>
                  <a:ext cx="167545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[</a:t>
                  </a:r>
                  <a:r>
                    <a:rPr lang="ko-KR" altLang="en-US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추가데이터</a:t>
                  </a:r>
                  <a:r>
                    <a:rPr lang="en-US" altLang="ko-KR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]</a:t>
                  </a:r>
                </a:p>
                <a:p>
                  <a:pPr algn="ctr"/>
                  <a:r>
                    <a:rPr lang="ko-KR" altLang="en-US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유저</a:t>
                  </a:r>
                  <a:r>
                    <a:rPr lang="en-US" altLang="ko-KR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,</a:t>
                  </a:r>
                  <a:r>
                    <a:rPr lang="ko-KR" altLang="en-US" sz="1500" dirty="0">
                      <a:solidFill>
                        <a:srgbClr val="4E3CCA"/>
                      </a:solidFill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제출 로그정보</a:t>
                  </a:r>
                </a:p>
              </p:txBody>
            </p: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1871CE3-9FAC-4660-97DF-D3D040DC9546}"/>
                  </a:ext>
                </a:extLst>
              </p:cNvPr>
              <p:cNvSpPr txBox="1"/>
              <p:nvPr/>
            </p:nvSpPr>
            <p:spPr>
              <a:xfrm>
                <a:off x="6735821" y="4493903"/>
                <a:ext cx="135273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3B27C4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Extra tree</a:t>
                </a:r>
                <a:endParaRPr lang="ko-KR" altLang="en-US" sz="1500" dirty="0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19CC4BB-4189-425D-9EDA-A0D2F5DD7227}"/>
                  </a:ext>
                </a:extLst>
              </p:cNvPr>
              <p:cNvSpPr txBox="1"/>
              <p:nvPr/>
            </p:nvSpPr>
            <p:spPr>
              <a:xfrm>
                <a:off x="6657219" y="3427188"/>
                <a:ext cx="160032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 err="1">
                    <a:solidFill>
                      <a:srgbClr val="4E3CCA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XGBoosting</a:t>
                </a:r>
                <a:endParaRPr lang="ko-KR" altLang="en-US" sz="1500" dirty="0">
                  <a:solidFill>
                    <a:srgbClr val="4E3CCA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6" name="원호 115">
                <a:extLst>
                  <a:ext uri="{FF2B5EF4-FFF2-40B4-BE49-F238E27FC236}">
                    <a16:creationId xmlns:a16="http://schemas.microsoft.com/office/drawing/2014/main" id="{152454EB-0BF6-41C3-A2E0-5BA8E5800025}"/>
                  </a:ext>
                </a:extLst>
              </p:cNvPr>
              <p:cNvSpPr/>
              <p:nvPr/>
            </p:nvSpPr>
            <p:spPr>
              <a:xfrm rot="18063754">
                <a:off x="737821" y="1237222"/>
                <a:ext cx="8412215" cy="9609514"/>
              </a:xfrm>
              <a:prstGeom prst="arc">
                <a:avLst>
                  <a:gd name="adj1" fmla="val 16623164"/>
                  <a:gd name="adj2" fmla="val 21156830"/>
                </a:avLst>
              </a:prstGeom>
              <a:ln w="25400">
                <a:solidFill>
                  <a:srgbClr val="3B27C4">
                    <a:alpha val="7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6F826C0-164D-4993-A7FD-08D439AFD8A1}"/>
                  </a:ext>
                </a:extLst>
              </p:cNvPr>
              <p:cNvSpPr txBox="1"/>
              <p:nvPr/>
            </p:nvSpPr>
            <p:spPr>
              <a:xfrm>
                <a:off x="6617566" y="2396812"/>
                <a:ext cx="160032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3B27C4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LSTM</a:t>
                </a:r>
                <a:endParaRPr lang="ko-KR" altLang="en-US" sz="1500" dirty="0">
                  <a:solidFill>
                    <a:srgbClr val="3B27C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394588F5-9064-46A2-890A-6910F454F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1538" y="2585719"/>
                <a:ext cx="1013296" cy="977836"/>
              </a:xfrm>
              <a:prstGeom prst="line">
                <a:avLst/>
              </a:prstGeom>
              <a:ln w="25400">
                <a:solidFill>
                  <a:srgbClr val="3B27C4">
                    <a:alpha val="9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6300C561-646B-4B99-AD83-1E7E14830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1384" y="3672474"/>
                <a:ext cx="833450" cy="0"/>
              </a:xfrm>
              <a:prstGeom prst="line">
                <a:avLst/>
              </a:prstGeom>
              <a:ln w="25400">
                <a:solidFill>
                  <a:srgbClr val="3B27C4">
                    <a:alpha val="9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7506B952-8219-411A-88F5-8F7F389364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71538" y="3789153"/>
                <a:ext cx="955614" cy="851491"/>
              </a:xfrm>
              <a:prstGeom prst="line">
                <a:avLst/>
              </a:prstGeom>
              <a:ln w="25400">
                <a:solidFill>
                  <a:srgbClr val="3B27C4">
                    <a:alpha val="9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60BF78F4-6329-4E12-8470-93E5CAA80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193" y="3497385"/>
                <a:ext cx="1503450" cy="0"/>
              </a:xfrm>
              <a:prstGeom prst="line">
                <a:avLst/>
              </a:prstGeom>
              <a:ln w="28575">
                <a:solidFill>
                  <a:srgbClr val="3B27C4">
                    <a:alpha val="9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A196B4DC-4EDC-4DB9-86EF-06BA67633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4006" y="3519014"/>
                <a:ext cx="1986942" cy="44540"/>
              </a:xfrm>
              <a:prstGeom prst="line">
                <a:avLst/>
              </a:prstGeom>
              <a:ln w="28575">
                <a:solidFill>
                  <a:srgbClr val="3B27C4">
                    <a:alpha val="90000"/>
                  </a:srgb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4CD6786-9ECC-41EF-A527-8A39F0AE9084}"/>
              </a:ext>
            </a:extLst>
          </p:cNvPr>
          <p:cNvSpPr/>
          <p:nvPr/>
        </p:nvSpPr>
        <p:spPr>
          <a:xfrm>
            <a:off x="-9014" y="-498729"/>
            <a:ext cx="485913" cy="479425"/>
          </a:xfrm>
          <a:prstGeom prst="rect">
            <a:avLst/>
          </a:prstGeom>
          <a:solidFill>
            <a:srgbClr val="3B2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992032-C599-42A6-A3C6-7272CEA24514}"/>
              </a:ext>
            </a:extLst>
          </p:cNvPr>
          <p:cNvSpPr/>
          <p:nvPr/>
        </p:nvSpPr>
        <p:spPr>
          <a:xfrm>
            <a:off x="657983" y="-498730"/>
            <a:ext cx="485913" cy="479425"/>
          </a:xfrm>
          <a:prstGeom prst="rect">
            <a:avLst/>
          </a:prstGeom>
          <a:solidFill>
            <a:srgbClr val="58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5F0D88A-2969-4325-AEFA-3239E86876AA}"/>
              </a:ext>
            </a:extLst>
          </p:cNvPr>
          <p:cNvSpPr/>
          <p:nvPr/>
        </p:nvSpPr>
        <p:spPr>
          <a:xfrm>
            <a:off x="3331355" y="-514674"/>
            <a:ext cx="485913" cy="479425"/>
          </a:xfrm>
          <a:prstGeom prst="rect">
            <a:avLst/>
          </a:prstGeom>
          <a:solidFill>
            <a:srgbClr val="D2C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9DE2AE4-604C-4870-BEB2-C42C7A143CCB}"/>
              </a:ext>
            </a:extLst>
          </p:cNvPr>
          <p:cNvSpPr/>
          <p:nvPr/>
        </p:nvSpPr>
        <p:spPr>
          <a:xfrm>
            <a:off x="1343885" y="-498730"/>
            <a:ext cx="485913" cy="479425"/>
          </a:xfrm>
          <a:prstGeom prst="rect">
            <a:avLst/>
          </a:prstGeom>
          <a:solidFill>
            <a:srgbClr val="8072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F28F69F-CF4D-4708-9AE9-F97D6805BED3}"/>
              </a:ext>
            </a:extLst>
          </p:cNvPr>
          <p:cNvSpPr/>
          <p:nvPr/>
        </p:nvSpPr>
        <p:spPr>
          <a:xfrm>
            <a:off x="2011434" y="-506361"/>
            <a:ext cx="485913" cy="479425"/>
          </a:xfrm>
          <a:prstGeom prst="rect">
            <a:avLst/>
          </a:prstGeom>
          <a:solidFill>
            <a:srgbClr val="9589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0F9E402-6842-4DAD-8C9E-843A27C0A216}"/>
              </a:ext>
            </a:extLst>
          </p:cNvPr>
          <p:cNvSpPr/>
          <p:nvPr/>
        </p:nvSpPr>
        <p:spPr>
          <a:xfrm>
            <a:off x="2661724" y="-498730"/>
            <a:ext cx="485913" cy="479425"/>
          </a:xfrm>
          <a:prstGeom prst="rect">
            <a:avLst/>
          </a:prstGeom>
          <a:solidFill>
            <a:srgbClr val="B0A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B27C4"/>
              </a:solidFill>
              <a:latin typeface="나눔스퀘어OTF_ac" panose="020B0600000101010101" pitchFamily="34" charset="-127"/>
              <a:ea typeface="나눔스퀘어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82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13A92DC-79DF-47FD-B3F0-E3D774C137B0}"/>
              </a:ext>
            </a:extLst>
          </p:cNvPr>
          <p:cNvGrpSpPr/>
          <p:nvPr/>
        </p:nvGrpSpPr>
        <p:grpSpPr>
          <a:xfrm>
            <a:off x="3215182" y="0"/>
            <a:ext cx="8821921" cy="6858000"/>
            <a:chOff x="3370079" y="0"/>
            <a:chExt cx="8821921" cy="6858000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39C5ADD4-6C6B-4104-9F87-E7340C483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39"/>
            <a:stretch/>
          </p:blipFill>
          <p:spPr bwMode="auto">
            <a:xfrm>
              <a:off x="3503274" y="0"/>
              <a:ext cx="8688726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83654F-8A05-4663-89ED-FE19437C1D24}"/>
                </a:ext>
              </a:extLst>
            </p:cNvPr>
            <p:cNvSpPr/>
            <p:nvPr/>
          </p:nvSpPr>
          <p:spPr>
            <a:xfrm>
              <a:off x="3503274" y="568231"/>
              <a:ext cx="1887876" cy="1489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644A6F-ADAB-4815-9165-C85A863B9F8A}"/>
                </a:ext>
              </a:extLst>
            </p:cNvPr>
            <p:cNvSpPr/>
            <p:nvPr/>
          </p:nvSpPr>
          <p:spPr>
            <a:xfrm>
              <a:off x="3370079" y="4932964"/>
              <a:ext cx="2508369" cy="192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4B42D1AF-D637-4D5A-A700-E446F00C5EAA}"/>
              </a:ext>
            </a:extLst>
          </p:cNvPr>
          <p:cNvSpPr txBox="1">
            <a:spLocks/>
          </p:cNvSpPr>
          <p:nvPr/>
        </p:nvSpPr>
        <p:spPr>
          <a:xfrm>
            <a:off x="409334" y="663098"/>
            <a:ext cx="5254376" cy="631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PROJECT</a:t>
            </a:r>
            <a:r>
              <a:rPr lang="ko-KR" altLang="en-US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2500" dirty="0">
                <a:solidFill>
                  <a:srgbClr val="312587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MAP</a:t>
            </a:r>
            <a:endParaRPr lang="ko-KR" altLang="en-US" sz="2500" dirty="0">
              <a:solidFill>
                <a:srgbClr val="312587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5F369-04CE-427B-82A3-8470B073C209}"/>
              </a:ext>
            </a:extLst>
          </p:cNvPr>
          <p:cNvSpPr txBox="1"/>
          <p:nvPr/>
        </p:nvSpPr>
        <p:spPr>
          <a:xfrm>
            <a:off x="409334" y="292597"/>
            <a:ext cx="16144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_ac" panose="020B0600000101010101" pitchFamily="34" charset="-127"/>
                <a:ea typeface="나눔스퀘어OTF_ac" panose="020B0600000101010101" pitchFamily="34" charset="-127"/>
              </a:rPr>
              <a:t>프로젝트 소개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57E022-9ED0-4159-B8AD-6265A02C97F5}"/>
              </a:ext>
            </a:extLst>
          </p:cNvPr>
          <p:cNvGrpSpPr/>
          <p:nvPr/>
        </p:nvGrpSpPr>
        <p:grpSpPr>
          <a:xfrm>
            <a:off x="649617" y="1576664"/>
            <a:ext cx="11669782" cy="4138624"/>
            <a:chOff x="687717" y="1551264"/>
            <a:chExt cx="11669782" cy="413862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1CE03A79-67BE-477B-BF4F-1D9016426F82}"/>
                </a:ext>
              </a:extLst>
            </p:cNvPr>
            <p:cNvSpPr/>
            <p:nvPr/>
          </p:nvSpPr>
          <p:spPr>
            <a:xfrm>
              <a:off x="9420463" y="2932074"/>
              <a:ext cx="2479397" cy="1693968"/>
            </a:xfrm>
            <a:prstGeom prst="ellipse">
              <a:avLst/>
            </a:prstGeom>
            <a:noFill/>
            <a:ln w="57150">
              <a:solidFill>
                <a:srgbClr val="3B27C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Weighted Average ensemble</a:t>
              </a:r>
              <a:endParaRPr lang="ko-KR" altLang="en-US" sz="2000" b="1" dirty="0">
                <a:solidFill>
                  <a:srgbClr val="4E3CCA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0D40AA15-1128-4107-8763-C3D19FEAEAFB}"/>
                </a:ext>
              </a:extLst>
            </p:cNvPr>
            <p:cNvSpPr/>
            <p:nvPr/>
          </p:nvSpPr>
          <p:spPr>
            <a:xfrm>
              <a:off x="5671725" y="2009283"/>
              <a:ext cx="2780689" cy="1067479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  <a:alpha val="32000"/>
                  </a:schemeClr>
                </a:gs>
                <a:gs pos="82000">
                  <a:srgbClr val="3B27C4">
                    <a:alpha val="16000"/>
                  </a:srgbClr>
                </a:gs>
              </a:gsLst>
              <a:path path="circle">
                <a:fillToRect l="50000" t="50000" r="50000" b="50000"/>
              </a:path>
            </a:gradFill>
            <a:ln w="38100">
              <a:solidFill>
                <a:srgbClr val="4E3CCA">
                  <a:alpha val="82000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5948CD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LSTM</a:t>
              </a:r>
              <a:endParaRPr lang="ko-KR" altLang="en-US" sz="2000" b="1" dirty="0">
                <a:solidFill>
                  <a:srgbClr val="5948C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3B13CA2-158E-4088-8B48-2A677EAFCCA2}"/>
                </a:ext>
              </a:extLst>
            </p:cNvPr>
            <p:cNvSpPr/>
            <p:nvPr/>
          </p:nvSpPr>
          <p:spPr>
            <a:xfrm>
              <a:off x="5671725" y="3328166"/>
              <a:ext cx="2780689" cy="1067479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  <a:alpha val="32000"/>
                  </a:schemeClr>
                </a:gs>
                <a:gs pos="82000">
                  <a:srgbClr val="3B27C4">
                    <a:alpha val="16000"/>
                  </a:srgbClr>
                </a:gs>
              </a:gsLst>
              <a:path path="circle">
                <a:fillToRect l="50000" t="50000" r="50000" b="50000"/>
              </a:path>
            </a:gradFill>
            <a:ln w="38100">
              <a:solidFill>
                <a:srgbClr val="4E3CCA">
                  <a:alpha val="82000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>
                  <a:solidFill>
                    <a:srgbClr val="5948CD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XGBoosting</a:t>
              </a:r>
              <a:endParaRPr lang="ko-KR" altLang="en-US" sz="2000" b="1" dirty="0">
                <a:solidFill>
                  <a:srgbClr val="5948C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4A99B4-3B46-4596-BB73-709CEFC66552}"/>
                </a:ext>
              </a:extLst>
            </p:cNvPr>
            <p:cNvSpPr/>
            <p:nvPr/>
          </p:nvSpPr>
          <p:spPr>
            <a:xfrm>
              <a:off x="5671725" y="4622409"/>
              <a:ext cx="2780689" cy="1067479"/>
            </a:xfrm>
            <a:prstGeom prst="ellipse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  <a:alpha val="32000"/>
                  </a:schemeClr>
                </a:gs>
                <a:gs pos="82000">
                  <a:srgbClr val="3B27C4">
                    <a:alpha val="16000"/>
                  </a:srgbClr>
                </a:gs>
              </a:gsLst>
              <a:path path="circle">
                <a:fillToRect l="50000" t="50000" r="50000" b="50000"/>
              </a:path>
            </a:gradFill>
            <a:ln w="38100">
              <a:solidFill>
                <a:srgbClr val="4E3CCA">
                  <a:alpha val="82000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rgbClr val="5948CD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Extra tree</a:t>
              </a:r>
              <a:endParaRPr lang="ko-KR" altLang="en-US" sz="2000" b="1" dirty="0">
                <a:solidFill>
                  <a:srgbClr val="5948CD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A5F86DC-BDAB-4E9C-8EBB-BD9836C5E2E7}"/>
                </a:ext>
              </a:extLst>
            </p:cNvPr>
            <p:cNvCxnSpPr>
              <a:cxnSpLocks/>
            </p:cNvCxnSpPr>
            <p:nvPr/>
          </p:nvCxnSpPr>
          <p:spPr>
            <a:xfrm>
              <a:off x="8797440" y="2092105"/>
              <a:ext cx="1760089" cy="1769800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2A55264-DBB3-411A-A130-0F56AA23583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167" y="3861905"/>
              <a:ext cx="1732362" cy="0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F104408-EE55-49E4-8548-D96D0DBEB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5167" y="3861905"/>
              <a:ext cx="1732362" cy="1806597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D291F20-782B-4A75-8FFB-22C10CFBE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636" y="3861905"/>
              <a:ext cx="1814863" cy="19312"/>
            </a:xfrm>
            <a:prstGeom prst="straightConnector1">
              <a:avLst/>
            </a:prstGeom>
            <a:ln w="57150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418C6A2-BBB0-42F8-B9D9-9EAC213CEDB9}"/>
                </a:ext>
              </a:extLst>
            </p:cNvPr>
            <p:cNvCxnSpPr>
              <a:cxnSpLocks/>
            </p:cNvCxnSpPr>
            <p:nvPr/>
          </p:nvCxnSpPr>
          <p:spPr>
            <a:xfrm>
              <a:off x="8602743" y="3850513"/>
              <a:ext cx="735473" cy="11142"/>
            </a:xfrm>
            <a:prstGeom prst="straightConnector1">
              <a:avLst/>
            </a:prstGeom>
            <a:ln w="38100">
              <a:solidFill>
                <a:srgbClr val="3B27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8F5BBB2-1EE6-4D7A-BA38-93F246456D03}"/>
                </a:ext>
              </a:extLst>
            </p:cNvPr>
            <p:cNvCxnSpPr>
              <a:cxnSpLocks/>
            </p:cNvCxnSpPr>
            <p:nvPr/>
          </p:nvCxnSpPr>
          <p:spPr>
            <a:xfrm>
              <a:off x="8585609" y="2625181"/>
              <a:ext cx="807127" cy="958176"/>
            </a:xfrm>
            <a:prstGeom prst="straightConnector1">
              <a:avLst/>
            </a:prstGeom>
            <a:ln w="38100">
              <a:solidFill>
                <a:srgbClr val="3B27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5C0A9DD-648E-4200-AC6C-531C264A2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5837" y="4078768"/>
              <a:ext cx="698374" cy="938315"/>
            </a:xfrm>
            <a:prstGeom prst="straightConnector1">
              <a:avLst/>
            </a:prstGeom>
            <a:ln w="38100">
              <a:solidFill>
                <a:srgbClr val="3B27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D77BE10-E5FC-4748-B903-57650D79AE6E}"/>
                </a:ext>
              </a:extLst>
            </p:cNvPr>
            <p:cNvSpPr/>
            <p:nvPr/>
          </p:nvSpPr>
          <p:spPr>
            <a:xfrm>
              <a:off x="687717" y="1551264"/>
              <a:ext cx="1095910" cy="1885710"/>
            </a:xfrm>
            <a:prstGeom prst="rect">
              <a:avLst/>
            </a:prstGeom>
            <a:solidFill>
              <a:srgbClr val="3B27C4">
                <a:alpha val="90000"/>
              </a:srgbClr>
            </a:solidFill>
            <a:ln w="34925">
              <a:solidFill>
                <a:srgbClr val="3B27C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기본</a:t>
              </a:r>
              <a:endParaRPr lang="en-US" altLang="ko-KR" sz="1500" b="1" dirty="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  <a:p>
              <a:pPr algn="ctr"/>
              <a:r>
                <a:rPr lang="ko-KR" altLang="en-US" sz="1500" b="1" dirty="0"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데이터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F06AA2B-55A6-44A2-AF74-194543DD6F51}"/>
                </a:ext>
              </a:extLst>
            </p:cNvPr>
            <p:cNvSpPr/>
            <p:nvPr/>
          </p:nvSpPr>
          <p:spPr>
            <a:xfrm>
              <a:off x="701261" y="3600005"/>
              <a:ext cx="1095910" cy="794499"/>
            </a:xfrm>
            <a:prstGeom prst="rect">
              <a:avLst/>
            </a:prstGeom>
            <a:solidFill>
              <a:srgbClr val="3B27C4">
                <a:alpha val="90000"/>
              </a:srgbClr>
            </a:solidFill>
            <a:ln w="34925">
              <a:solidFill>
                <a:srgbClr val="3B27C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solidFill>
                    <a:schemeClr val="bg1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공휴일 데이터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E6C5453-053B-4775-B6D7-CA753ADA89BF}"/>
                </a:ext>
              </a:extLst>
            </p:cNvPr>
            <p:cNvCxnSpPr>
              <a:cxnSpLocks/>
            </p:cNvCxnSpPr>
            <p:nvPr/>
          </p:nvCxnSpPr>
          <p:spPr>
            <a:xfrm>
              <a:off x="2218348" y="2543022"/>
              <a:ext cx="3311105" cy="0"/>
            </a:xfrm>
            <a:prstGeom prst="straightConnector1">
              <a:avLst/>
            </a:prstGeom>
            <a:ln w="38100">
              <a:solidFill>
                <a:srgbClr val="3B27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D258396-3DD6-461B-8C1A-BBC05BD0FD71}"/>
                </a:ext>
              </a:extLst>
            </p:cNvPr>
            <p:cNvSpPr/>
            <p:nvPr/>
          </p:nvSpPr>
          <p:spPr>
            <a:xfrm>
              <a:off x="3016620" y="3556997"/>
              <a:ext cx="1760090" cy="701996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3B27C4">
                  <a:alpha val="80000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 </a:t>
              </a:r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추가 데이터 </a:t>
              </a:r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]</a:t>
              </a:r>
            </a:p>
            <a:p>
              <a:pPr algn="ctr"/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대회 정보</a:t>
              </a:r>
            </a:p>
          </p:txBody>
        </p:sp>
        <p:sp>
          <p:nvSpPr>
            <p:cNvPr id="25" name="더하기 기호 24">
              <a:extLst>
                <a:ext uri="{FF2B5EF4-FFF2-40B4-BE49-F238E27FC236}">
                  <a16:creationId xmlns:a16="http://schemas.microsoft.com/office/drawing/2014/main" id="{76A7A5AB-8579-48C8-A0BE-89C3B4E8BC99}"/>
                </a:ext>
              </a:extLst>
            </p:cNvPr>
            <p:cNvSpPr/>
            <p:nvPr/>
          </p:nvSpPr>
          <p:spPr>
            <a:xfrm>
              <a:off x="2428287" y="3696147"/>
              <a:ext cx="328189" cy="326572"/>
            </a:xfrm>
            <a:prstGeom prst="mathPlus">
              <a:avLst/>
            </a:prstGeom>
            <a:solidFill>
              <a:srgbClr val="3B27C4"/>
            </a:solidFill>
            <a:ln>
              <a:solidFill>
                <a:srgbClr val="3B2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9EC04CC0-5F60-4C46-A191-7E045787EEE7}"/>
                </a:ext>
              </a:extLst>
            </p:cNvPr>
            <p:cNvSpPr/>
            <p:nvPr/>
          </p:nvSpPr>
          <p:spPr>
            <a:xfrm>
              <a:off x="1965469" y="1771216"/>
              <a:ext cx="252879" cy="2355012"/>
            </a:xfrm>
            <a:prstGeom prst="rightBracket">
              <a:avLst/>
            </a:prstGeom>
            <a:ln w="38100">
              <a:solidFill>
                <a:srgbClr val="4E3C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_ac" panose="020B0600000101010101" pitchFamily="34" charset="-127"/>
                <a:ea typeface="나눔스퀘어OTF_ac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9959FF7-0E10-4D2D-85FD-352EDF364C13}"/>
                </a:ext>
              </a:extLst>
            </p:cNvPr>
            <p:cNvSpPr/>
            <p:nvPr/>
          </p:nvSpPr>
          <p:spPr>
            <a:xfrm>
              <a:off x="2109414" y="4967028"/>
              <a:ext cx="2667296" cy="722860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rgbClr val="3B27C4">
                  <a:alpha val="80000"/>
                </a:srgb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[ </a:t>
              </a:r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추가 데이터 </a:t>
              </a:r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]</a:t>
              </a:r>
            </a:p>
            <a:p>
              <a:pPr algn="ctr"/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유저</a:t>
              </a:r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제출</a:t>
              </a:r>
              <a:r>
                <a:rPr lang="en-US" altLang="ko-KR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, </a:t>
              </a:r>
              <a:r>
                <a:rPr lang="ko-KR" altLang="en-US" sz="1600" b="1" dirty="0">
                  <a:solidFill>
                    <a:srgbClr val="4E3CCA"/>
                  </a:solidFill>
                  <a:latin typeface="나눔스퀘어OTF_ac Bold" panose="020B0600000101010101" pitchFamily="34" charset="-127"/>
                  <a:ea typeface="나눔스퀘어OTF_ac Bold" panose="020B0600000101010101" pitchFamily="34" charset="-127"/>
                </a:rPr>
                <a:t>로그인 정보</a:t>
              </a:r>
              <a:endParaRPr lang="en-US" altLang="ko-KR" sz="1600" b="1" dirty="0">
                <a:solidFill>
                  <a:srgbClr val="4E3CCA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EE91B03-A7B8-4469-9000-3EAEBD3C2384}"/>
                </a:ext>
              </a:extLst>
            </p:cNvPr>
            <p:cNvCxnSpPr>
              <a:cxnSpLocks/>
            </p:cNvCxnSpPr>
            <p:nvPr/>
          </p:nvCxnSpPr>
          <p:spPr>
            <a:xfrm>
              <a:off x="4858382" y="5052005"/>
              <a:ext cx="671071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DF604DA-5154-43BB-99BA-F4015C5E4561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45" y="3840644"/>
              <a:ext cx="643508" cy="0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90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2915</Words>
  <Application>Microsoft Office PowerPoint</Application>
  <PresentationFormat>와이드스크린</PresentationFormat>
  <Paragraphs>724</Paragraphs>
  <Slides>43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5" baseType="lpstr">
      <vt:lpstr>나눔스퀘어_ac ExtraBold</vt:lpstr>
      <vt:lpstr>나눔스퀘어_ac</vt:lpstr>
      <vt:lpstr>나눔스퀘어OTF_ac</vt:lpstr>
      <vt:lpstr>나눔스퀘어_ac Bold</vt:lpstr>
      <vt:lpstr>맑은 고딕</vt:lpstr>
      <vt:lpstr>Arial</vt:lpstr>
      <vt:lpstr>Wingdings</vt:lpstr>
      <vt:lpstr>나눔스퀘어OTF_ac ExtraBold</vt:lpstr>
      <vt:lpstr>나눔고딕 ExtraBold</vt:lpstr>
      <vt:lpstr>나눔스퀘어OTF_ac Bold</vt:lpstr>
      <vt:lpstr>나눔스퀘어OTF_ac Light</vt:lpstr>
      <vt:lpstr>Office 테마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Feature engineering  &amp; modeling</vt:lpstr>
      <vt:lpstr>LSTM</vt:lpstr>
      <vt:lpstr>PowerPoint 프레젠테이션</vt:lpstr>
      <vt:lpstr>PowerPoint 프레젠테이션</vt:lpstr>
      <vt:lpstr>PowerPoint 프레젠테이션</vt:lpstr>
      <vt:lpstr>PowerPoint 프레젠테이션</vt:lpstr>
      <vt:lpstr>Xgboost</vt:lpstr>
      <vt:lpstr>Xgboost</vt:lpstr>
      <vt:lpstr>Xgboost</vt:lpstr>
      <vt:lpstr>PowerPoint 프레젠테이션</vt:lpstr>
      <vt:lpstr>Xgboost</vt:lpstr>
      <vt:lpstr>Extra Tree Regressor</vt:lpstr>
      <vt:lpstr>EXTRA TREE</vt:lpstr>
      <vt:lpstr>EXTRA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주희</dc:creator>
  <cp:lastModifiedBy>김 다영</cp:lastModifiedBy>
  <cp:revision>214</cp:revision>
  <dcterms:created xsi:type="dcterms:W3CDTF">2021-01-25T14:41:40Z</dcterms:created>
  <dcterms:modified xsi:type="dcterms:W3CDTF">2021-01-28T10:20:05Z</dcterms:modified>
</cp:coreProperties>
</file>